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 id="2147484069" r:id="rId6"/>
  </p:sldMasterIdLst>
  <p:notesMasterIdLst>
    <p:notesMasterId r:id="rId59"/>
  </p:notesMasterIdLst>
  <p:handoutMasterIdLst>
    <p:handoutMasterId r:id="rId60"/>
  </p:handoutMasterIdLst>
  <p:sldIdLst>
    <p:sldId id="394" r:id="rId7"/>
    <p:sldId id="498" r:id="rId8"/>
    <p:sldId id="484" r:id="rId9"/>
    <p:sldId id="499" r:id="rId10"/>
    <p:sldId id="397" r:id="rId11"/>
    <p:sldId id="399" r:id="rId12"/>
    <p:sldId id="501" r:id="rId13"/>
    <p:sldId id="502" r:id="rId14"/>
    <p:sldId id="530" r:id="rId15"/>
    <p:sldId id="503" r:id="rId16"/>
    <p:sldId id="504" r:id="rId17"/>
    <p:sldId id="506" r:id="rId18"/>
    <p:sldId id="508" r:id="rId19"/>
    <p:sldId id="509" r:id="rId20"/>
    <p:sldId id="510" r:id="rId21"/>
    <p:sldId id="511" r:id="rId22"/>
    <p:sldId id="532" r:id="rId23"/>
    <p:sldId id="533" r:id="rId24"/>
    <p:sldId id="534" r:id="rId25"/>
    <p:sldId id="531" r:id="rId26"/>
    <p:sldId id="519" r:id="rId27"/>
    <p:sldId id="514" r:id="rId28"/>
    <p:sldId id="585" r:id="rId29"/>
    <p:sldId id="515" r:id="rId30"/>
    <p:sldId id="516" r:id="rId31"/>
    <p:sldId id="517" r:id="rId32"/>
    <p:sldId id="441" r:id="rId33"/>
    <p:sldId id="536" r:id="rId34"/>
    <p:sldId id="542" r:id="rId35"/>
    <p:sldId id="522" r:id="rId36"/>
    <p:sldId id="523" r:id="rId37"/>
    <p:sldId id="524" r:id="rId38"/>
    <p:sldId id="525" r:id="rId39"/>
    <p:sldId id="535" r:id="rId40"/>
    <p:sldId id="586" r:id="rId41"/>
    <p:sldId id="548" r:id="rId42"/>
    <p:sldId id="549" r:id="rId43"/>
    <p:sldId id="546" r:id="rId44"/>
    <p:sldId id="550" r:id="rId45"/>
    <p:sldId id="570" r:id="rId46"/>
    <p:sldId id="569" r:id="rId47"/>
    <p:sldId id="571" r:id="rId48"/>
    <p:sldId id="572" r:id="rId49"/>
    <p:sldId id="573" r:id="rId50"/>
    <p:sldId id="574" r:id="rId51"/>
    <p:sldId id="583" r:id="rId52"/>
    <p:sldId id="575" r:id="rId53"/>
    <p:sldId id="527" r:id="rId54"/>
    <p:sldId id="528" r:id="rId55"/>
    <p:sldId id="540" r:id="rId56"/>
    <p:sldId id="541" r:id="rId57"/>
    <p:sldId id="452" r:id="rId58"/>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498"/>
            <p14:sldId id="484"/>
            <p14:sldId id="499"/>
            <p14:sldId id="397"/>
            <p14:sldId id="399"/>
            <p14:sldId id="501"/>
            <p14:sldId id="502"/>
            <p14:sldId id="530"/>
            <p14:sldId id="503"/>
            <p14:sldId id="504"/>
            <p14:sldId id="506"/>
            <p14:sldId id="508"/>
            <p14:sldId id="509"/>
            <p14:sldId id="510"/>
            <p14:sldId id="511"/>
            <p14:sldId id="532"/>
            <p14:sldId id="533"/>
            <p14:sldId id="534"/>
            <p14:sldId id="531"/>
            <p14:sldId id="519"/>
            <p14:sldId id="514"/>
            <p14:sldId id="585"/>
            <p14:sldId id="515"/>
            <p14:sldId id="516"/>
            <p14:sldId id="517"/>
            <p14:sldId id="441"/>
            <p14:sldId id="536"/>
            <p14:sldId id="542"/>
            <p14:sldId id="522"/>
            <p14:sldId id="523"/>
            <p14:sldId id="524"/>
            <p14:sldId id="525"/>
            <p14:sldId id="535"/>
            <p14:sldId id="586"/>
            <p14:sldId id="548"/>
            <p14:sldId id="549"/>
            <p14:sldId id="546"/>
            <p14:sldId id="550"/>
            <p14:sldId id="570"/>
            <p14:sldId id="569"/>
            <p14:sldId id="571"/>
            <p14:sldId id="572"/>
            <p14:sldId id="573"/>
            <p14:sldId id="574"/>
            <p14:sldId id="583"/>
            <p14:sldId id="575"/>
            <p14:sldId id="527"/>
            <p14:sldId id="528"/>
            <p14:sldId id="540"/>
            <p14:sldId id="541"/>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38" autoAdjust="0"/>
    <p:restoredTop sz="93792" autoAdjust="0"/>
  </p:normalViewPr>
  <p:slideViewPr>
    <p:cSldViewPr snapToGrid="0" snapToObjects="1">
      <p:cViewPr varScale="1">
        <p:scale>
          <a:sx n="135" d="100"/>
          <a:sy n="135" d="100"/>
        </p:scale>
        <p:origin x="132" y="774"/>
      </p:cViewPr>
      <p:guideLst/>
    </p:cSldViewPr>
  </p:slideViewPr>
  <p:outlineViewPr>
    <p:cViewPr>
      <p:scale>
        <a:sx n="33" d="100"/>
        <a:sy n="33" d="100"/>
      </p:scale>
      <p:origin x="0" y="-15208"/>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3/16/2023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316566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32348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71715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61652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extLst>
      <p:ext uri="{BB962C8B-B14F-4D97-AF65-F5344CB8AC3E}">
        <p14:creationId xmlns:p14="http://schemas.microsoft.com/office/powerpoint/2010/main" val="28033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13228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859760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0568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2628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599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Lst>
  <p:hf hdr="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5152708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30.gif"/><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emf"/></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emf"/></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emf"/><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emf"/><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32.png"/><Relationship Id="rId4" Type="http://schemas.openxmlformats.org/officeDocument/2006/relationships/image" Target="../media/image2.emf"/></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3.png"/><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6.png"/><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55.gi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163764"/>
            <a:ext cx="7341129" cy="1471612"/>
          </a:xfrm>
        </p:spPr>
        <p:txBody>
          <a:bodyPr/>
          <a:lstStyle/>
          <a:p>
            <a:r>
              <a:rPr lang="da-DK" dirty="0" err="1"/>
              <a:t>Divide</a:t>
            </a:r>
            <a:r>
              <a:rPr lang="da-DK" dirty="0"/>
              <a:t> and </a:t>
            </a:r>
            <a:r>
              <a:rPr lang="da-DK" dirty="0" err="1"/>
              <a:t>Conquer</a:t>
            </a:r>
            <a:r>
              <a:rPr lang="da-DK" dirty="0"/>
              <a:t>: </a:t>
            </a:r>
            <a:br>
              <a:rPr lang="da-DK" dirty="0"/>
            </a:br>
            <a:r>
              <a:rPr lang="da-DK" dirty="0"/>
              <a:t>Master Method for </a:t>
            </a:r>
            <a:r>
              <a:rPr lang="da-DK" dirty="0" err="1"/>
              <a:t>Recurrences</a:t>
            </a:r>
            <a:br>
              <a:rPr lang="da-DK" dirty="0"/>
            </a:br>
            <a:br>
              <a:rPr lang="da-DK" sz="1200" dirty="0"/>
            </a:br>
            <a:r>
              <a:rPr lang="da-DK" sz="1400" dirty="0" err="1"/>
              <a:t>Algorithms</a:t>
            </a:r>
            <a:r>
              <a:rPr lang="da-DK" sz="1400" dirty="0"/>
              <a:t> and Data </a:t>
            </a:r>
            <a:r>
              <a:rPr lang="da-DK" sz="1400" dirty="0" err="1"/>
              <a:t>Structures</a:t>
            </a:r>
            <a:r>
              <a:rPr lang="da-DK" sz="1400" dirty="0"/>
              <a:t>, ALG, F23, </a:t>
            </a:r>
            <a:r>
              <a:rPr lang="da-DK" sz="1400" dirty="0" err="1"/>
              <a:t>Lecture</a:t>
            </a:r>
            <a:r>
              <a:rPr lang="da-DK" sz="1400" dirty="0"/>
              <a:t> 03</a:t>
            </a:r>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
        <p:nvSpPr>
          <p:cNvPr id="2" name="Pladsholder til tekst 6">
            <a:extLst>
              <a:ext uri="{FF2B5EF4-FFF2-40B4-BE49-F238E27FC236}">
                <a16:creationId xmlns:a16="http://schemas.microsoft.com/office/drawing/2014/main" id="{2867AF56-8D2D-3DDA-A1CF-1D8371DE458D}"/>
              </a:ext>
            </a:extLst>
          </p:cNvPr>
          <p:cNvSpPr txBox="1">
            <a:spLocks/>
          </p:cNvSpPr>
          <p:nvPr/>
        </p:nvSpPr>
        <p:spPr>
          <a:xfrm>
            <a:off x="1441689" y="4422049"/>
            <a:ext cx="9307033" cy="568461"/>
          </a:xfrm>
          <a:prstGeom prst="rect">
            <a:avLst/>
          </a:prstGeom>
          <a:solidFill>
            <a:schemeClr val="bg1"/>
          </a:solidFill>
        </p:spPr>
        <p:txBody>
          <a:bodyPr vert="horz" lIns="0" tIns="45720" rIns="0" bIns="45720" rtlCol="0">
            <a:noAutofit/>
          </a:bodyPr>
          <a:lstStyle>
            <a:lvl1pPr marL="0" indent="0" algn="ctr" defTabSz="914318" rtl="0" eaLnBrk="1" latinLnBrk="0" hangingPunct="1">
              <a:lnSpc>
                <a:spcPct val="120000"/>
              </a:lnSpc>
              <a:spcBef>
                <a:spcPts val="1000"/>
              </a:spcBef>
              <a:buFontTx/>
              <a:buNone/>
              <a:defRPr sz="1800" kern="1200" spc="30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2800" dirty="0"/>
              <a:t>😴Morgenquiz😴 </a:t>
            </a:r>
            <a:r>
              <a:rPr lang="da-DK" sz="2800" b="1" dirty="0"/>
              <a:t>tinyurl.com/alg-f03-morgen</a:t>
            </a:r>
          </a:p>
        </p:txBody>
      </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le 2"/>
          <p:cNvSpPr>
            <a:spLocks noGrp="1"/>
          </p:cNvSpPr>
          <p:nvPr>
            <p:ph type="title"/>
          </p:nvPr>
        </p:nvSpPr>
        <p:spPr>
          <a:xfrm>
            <a:off x="587373" y="370290"/>
            <a:ext cx="6245818" cy="1474385"/>
          </a:xfrm>
        </p:spPr>
        <p:txBody>
          <a:bodyPr/>
          <a:lstStyle/>
          <a:p>
            <a:r>
              <a:rPr lang="da-DK" dirty="0"/>
              <a:t>Sorteringsproblemet 🤯</a:t>
            </a:r>
          </a:p>
        </p:txBody>
      </p:sp>
      <p:sp>
        <p:nvSpPr>
          <p:cNvPr id="4" name="Text Placeholder 3"/>
          <p:cNvSpPr>
            <a:spLocks noGrp="1"/>
          </p:cNvSpPr>
          <p:nvPr>
            <p:ph type="body" sz="quarter" idx="12"/>
          </p:nvPr>
        </p:nvSpPr>
        <p:spPr>
          <a:xfrm>
            <a:off x="587375" y="2065337"/>
            <a:ext cx="5686425" cy="3703696"/>
          </a:xfrm>
        </p:spPr>
        <p:txBody>
          <a:bodyPr>
            <a:normAutofit/>
          </a:bodyPr>
          <a:lstStyle/>
          <a:p>
            <a:r>
              <a:rPr lang="da-DK" b="1" dirty="0" err="1"/>
              <a:t>Insertion</a:t>
            </a:r>
            <a:r>
              <a:rPr lang="da-DK" b="1" dirty="0"/>
              <a:t> sort</a:t>
            </a:r>
          </a:p>
          <a:p>
            <a:r>
              <a:rPr lang="da-DK" b="1" dirty="0" err="1"/>
              <a:t>Inkrementel</a:t>
            </a:r>
            <a:r>
              <a:rPr lang="da-DK" dirty="0"/>
              <a:t> / Iterativ løsning</a:t>
            </a:r>
          </a:p>
          <a:p>
            <a:pPr lvl="1"/>
            <a:r>
              <a:rPr lang="da-DK" dirty="0"/>
              <a:t>Arbejder sig langsomt op fra venstre til højre</a:t>
            </a:r>
          </a:p>
          <a:p>
            <a:r>
              <a:rPr lang="da-DK" dirty="0" err="1"/>
              <a:t>Worst</a:t>
            </a:r>
            <a:r>
              <a:rPr lang="da-DK" dirty="0"/>
              <a:t> case </a:t>
            </a:r>
            <a:r>
              <a:rPr lang="el-GR" dirty="0"/>
              <a:t>Θ</a:t>
            </a:r>
            <a:r>
              <a:rPr lang="da-DK" dirty="0"/>
              <a:t>(n</a:t>
            </a:r>
            <a:r>
              <a:rPr lang="da-DK" baseline="30000" dirty="0"/>
              <a:t>2</a:t>
            </a:r>
            <a:r>
              <a:rPr lang="da-DK" dirty="0"/>
              <a:t>)</a:t>
            </a:r>
          </a:p>
          <a:p>
            <a:pPr lvl="1"/>
            <a:endParaRPr lang="da-DK" dirty="0"/>
          </a:p>
        </p:txBody>
      </p:sp>
      <p:pic>
        <p:nvPicPr>
          <p:cNvPr id="5" name="Picture 4" descr="Image result for insertion sort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16346" y="1645492"/>
            <a:ext cx="4123541" cy="412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79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le 2"/>
          <p:cNvSpPr>
            <a:spLocks noGrp="1"/>
          </p:cNvSpPr>
          <p:nvPr>
            <p:ph type="title"/>
          </p:nvPr>
        </p:nvSpPr>
        <p:spPr/>
        <p:txBody>
          <a:bodyPr/>
          <a:lstStyle/>
          <a:p>
            <a:r>
              <a:rPr lang="da-DK" dirty="0"/>
              <a:t>Merge Sort</a:t>
            </a:r>
          </a:p>
        </p:txBody>
      </p:sp>
      <p:pic>
        <p:nvPicPr>
          <p:cNvPr id="8" name="Picture 7"/>
          <p:cNvPicPr>
            <a:picLocks noChangeAspect="1"/>
          </p:cNvPicPr>
          <p:nvPr/>
        </p:nvPicPr>
        <p:blipFill>
          <a:blip r:embed="rId2"/>
          <a:stretch>
            <a:fillRect/>
          </a:stretch>
        </p:blipFill>
        <p:spPr>
          <a:xfrm>
            <a:off x="6140663" y="451680"/>
            <a:ext cx="5314737" cy="2919562"/>
          </a:xfrm>
          <a:prstGeom prst="rect">
            <a:avLst/>
          </a:prstGeom>
        </p:spPr>
      </p:pic>
      <p:grpSp>
        <p:nvGrpSpPr>
          <p:cNvPr id="9" name="Group 8"/>
          <p:cNvGrpSpPr/>
          <p:nvPr/>
        </p:nvGrpSpPr>
        <p:grpSpPr>
          <a:xfrm>
            <a:off x="5006675" y="1479362"/>
            <a:ext cx="5146069" cy="502463"/>
            <a:chOff x="615606" y="3858665"/>
            <a:chExt cx="2824369" cy="369332"/>
          </a:xfrm>
        </p:grpSpPr>
        <p:sp>
          <p:nvSpPr>
            <p:cNvPr id="10" name="Rectangle 9"/>
            <p:cNvSpPr/>
            <p:nvPr/>
          </p:nvSpPr>
          <p:spPr>
            <a:xfrm>
              <a:off x="1896924" y="3868754"/>
              <a:ext cx="1543051" cy="3360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615606" y="3858665"/>
              <a:ext cx="543739" cy="369332"/>
            </a:xfrm>
            <a:prstGeom prst="rect">
              <a:avLst/>
            </a:prstGeom>
          </p:spPr>
          <p:txBody>
            <a:bodyPr wrap="none">
              <a:spAutoFit/>
            </a:bodyPr>
            <a:lstStyle/>
            <a:p>
              <a:r>
                <a:rPr lang="da-DK" b="1" dirty="0"/>
                <a:t>Del</a:t>
              </a:r>
              <a:endParaRPr lang="da-DK" dirty="0"/>
            </a:p>
          </p:txBody>
        </p:sp>
      </p:grpSp>
      <p:grpSp>
        <p:nvGrpSpPr>
          <p:cNvPr id="12" name="Group 11"/>
          <p:cNvGrpSpPr/>
          <p:nvPr/>
        </p:nvGrpSpPr>
        <p:grpSpPr>
          <a:xfrm>
            <a:off x="4992546" y="1936997"/>
            <a:ext cx="6462854" cy="865542"/>
            <a:chOff x="-317500" y="4240186"/>
            <a:chExt cx="6462854" cy="865542"/>
          </a:xfrm>
        </p:grpSpPr>
        <p:sp>
          <p:nvSpPr>
            <p:cNvPr id="13" name="Rectangle 12"/>
            <p:cNvSpPr/>
            <p:nvPr/>
          </p:nvSpPr>
          <p:spPr>
            <a:xfrm>
              <a:off x="2126929" y="4277039"/>
              <a:ext cx="3519760" cy="3324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2126929" y="4633123"/>
              <a:ext cx="4018425" cy="47260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317500" y="4240186"/>
              <a:ext cx="595035" cy="369332"/>
            </a:xfrm>
            <a:prstGeom prst="rect">
              <a:avLst/>
            </a:prstGeom>
          </p:spPr>
          <p:txBody>
            <a:bodyPr wrap="none">
              <a:spAutoFit/>
            </a:bodyPr>
            <a:lstStyle/>
            <a:p>
              <a:r>
                <a:rPr lang="da-DK" b="1" dirty="0"/>
                <a:t>Løs</a:t>
              </a:r>
              <a:endParaRPr lang="da-DK" dirty="0"/>
            </a:p>
          </p:txBody>
        </p:sp>
      </p:grpSp>
      <p:grpSp>
        <p:nvGrpSpPr>
          <p:cNvPr id="16" name="Group 15"/>
          <p:cNvGrpSpPr/>
          <p:nvPr/>
        </p:nvGrpSpPr>
        <p:grpSpPr>
          <a:xfrm>
            <a:off x="4996591" y="2786478"/>
            <a:ext cx="5566083" cy="369332"/>
            <a:chOff x="-78400" y="4495199"/>
            <a:chExt cx="5566083" cy="369332"/>
          </a:xfrm>
        </p:grpSpPr>
        <p:sp>
          <p:nvSpPr>
            <p:cNvPr id="17" name="Rectangle 16"/>
            <p:cNvSpPr/>
            <p:nvPr/>
          </p:nvSpPr>
          <p:spPr>
            <a:xfrm>
              <a:off x="2134082" y="4511260"/>
              <a:ext cx="3353601" cy="3532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9" name="Rectangle 18"/>
            <p:cNvSpPr/>
            <p:nvPr/>
          </p:nvSpPr>
          <p:spPr>
            <a:xfrm>
              <a:off x="-78400" y="4495199"/>
              <a:ext cx="1261884" cy="369332"/>
            </a:xfrm>
            <a:prstGeom prst="rect">
              <a:avLst/>
            </a:prstGeom>
          </p:spPr>
          <p:txBody>
            <a:bodyPr wrap="none">
              <a:spAutoFit/>
            </a:bodyPr>
            <a:lstStyle/>
            <a:p>
              <a:r>
                <a:rPr lang="da-DK" b="1" dirty="0"/>
                <a:t>Kombiner</a:t>
              </a:r>
              <a:endParaRPr lang="da-DK" dirty="0"/>
            </a:p>
          </p:txBody>
        </p:sp>
      </p:grpSp>
      <p:sp>
        <p:nvSpPr>
          <p:cNvPr id="20" name="Text Placeholder 3"/>
          <p:cNvSpPr txBox="1">
            <a:spLocks/>
          </p:cNvSpPr>
          <p:nvPr/>
        </p:nvSpPr>
        <p:spPr>
          <a:xfrm>
            <a:off x="2141537" y="3921076"/>
            <a:ext cx="8594725" cy="184795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b="1" dirty="0" err="1"/>
              <a:t>Merge</a:t>
            </a:r>
            <a:r>
              <a:rPr lang="da-DK" b="1" dirty="0"/>
              <a:t> Sort</a:t>
            </a:r>
          </a:p>
        </p:txBody>
      </p:sp>
      <p:sp>
        <p:nvSpPr>
          <p:cNvPr id="6" name="Text Placeholder 5">
            <a:extLst>
              <a:ext uri="{FF2B5EF4-FFF2-40B4-BE49-F238E27FC236}">
                <a16:creationId xmlns:a16="http://schemas.microsoft.com/office/drawing/2014/main" id="{7105E80C-482E-43B4-A572-4EAF5AD348FE}"/>
              </a:ext>
            </a:extLst>
          </p:cNvPr>
          <p:cNvSpPr>
            <a:spLocks noGrp="1"/>
          </p:cNvSpPr>
          <p:nvPr>
            <p:ph type="body" sz="quarter" idx="12"/>
          </p:nvPr>
        </p:nvSpPr>
        <p:spPr>
          <a:xfrm>
            <a:off x="587375" y="2065337"/>
            <a:ext cx="3512445" cy="1090473"/>
          </a:xfrm>
        </p:spPr>
        <p:txBody>
          <a:bodyPr>
            <a:normAutofit lnSpcReduction="10000"/>
          </a:bodyPr>
          <a:lstStyle/>
          <a:p>
            <a:r>
              <a:rPr lang="da-DK" dirty="0" err="1"/>
              <a:t>Divide</a:t>
            </a:r>
            <a:r>
              <a:rPr lang="da-DK" dirty="0"/>
              <a:t> and </a:t>
            </a:r>
            <a:r>
              <a:rPr lang="da-DK" dirty="0" err="1"/>
              <a:t>Conquer</a:t>
            </a:r>
            <a:endParaRPr lang="da-DK" dirty="0"/>
          </a:p>
          <a:p>
            <a:r>
              <a:rPr lang="el-GR" dirty="0"/>
              <a:t>Θ</a:t>
            </a:r>
            <a:r>
              <a:rPr lang="da-DK" dirty="0"/>
              <a:t>(n log n)</a:t>
            </a:r>
          </a:p>
          <a:p>
            <a:pPr lvl="1"/>
            <a:r>
              <a:rPr lang="da-DK" dirty="0"/>
              <a:t>Analyse-trick kommer i del 2!</a:t>
            </a:r>
          </a:p>
        </p:txBody>
      </p:sp>
    </p:spTree>
    <p:extLst>
      <p:ext uri="{BB962C8B-B14F-4D97-AF65-F5344CB8AC3E}">
        <p14:creationId xmlns:p14="http://schemas.microsoft.com/office/powerpoint/2010/main" val="5192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le 2"/>
          <p:cNvSpPr>
            <a:spLocks noGrp="1"/>
          </p:cNvSpPr>
          <p:nvPr>
            <p:ph type="title"/>
          </p:nvPr>
        </p:nvSpPr>
        <p:spPr/>
        <p:txBody>
          <a:bodyPr/>
          <a:lstStyle/>
          <a:p>
            <a:r>
              <a:rPr lang="da-DK" dirty="0" err="1"/>
              <a:t>Merge</a:t>
            </a:r>
            <a:r>
              <a:rPr lang="da-DK" dirty="0"/>
              <a:t> Sort – </a:t>
            </a:r>
            <a:br>
              <a:rPr lang="da-DK" dirty="0"/>
            </a:br>
            <a:r>
              <a:rPr lang="da-DK" dirty="0"/>
              <a:t>The Basics</a:t>
            </a:r>
            <a:endParaRPr lang="da-DK" cap="small" dirty="0">
              <a:latin typeface="Courier New" panose="02070309020205020404" pitchFamily="49" charset="0"/>
            </a:endParaRPr>
          </a:p>
        </p:txBody>
      </p:sp>
      <p:sp>
        <p:nvSpPr>
          <p:cNvPr id="4" name="Text Placeholder 3"/>
          <p:cNvSpPr>
            <a:spLocks noGrp="1"/>
          </p:cNvSpPr>
          <p:nvPr>
            <p:ph type="body" sz="quarter" idx="12"/>
          </p:nvPr>
        </p:nvSpPr>
        <p:spPr>
          <a:xfrm>
            <a:off x="587374" y="2065337"/>
            <a:ext cx="5851526" cy="3703696"/>
          </a:xfrm>
        </p:spPr>
        <p:txBody>
          <a:bodyPr/>
          <a:lstStyle/>
          <a:p>
            <a:r>
              <a:rPr lang="da-DK" dirty="0"/>
              <a:t>Input: A[1…n], to </a:t>
            </a:r>
            <a:r>
              <a:rPr lang="da-DK" dirty="0" err="1"/>
              <a:t>index</a:t>
            </a:r>
            <a:r>
              <a:rPr lang="da-DK" dirty="0"/>
              <a:t> </a:t>
            </a:r>
            <a:r>
              <a:rPr lang="da-DK" i="1" dirty="0"/>
              <a:t>p</a:t>
            </a:r>
            <a:r>
              <a:rPr lang="da-DK" dirty="0"/>
              <a:t> og </a:t>
            </a:r>
            <a:r>
              <a:rPr lang="da-DK" i="1" dirty="0"/>
              <a:t>r</a:t>
            </a:r>
            <a:r>
              <a:rPr lang="da-DK" dirty="0"/>
              <a:t>, sådan at 1 </a:t>
            </a:r>
            <a:r>
              <a:rPr lang="el-GR" dirty="0"/>
              <a:t>≤</a:t>
            </a:r>
            <a:r>
              <a:rPr lang="da-DK" dirty="0"/>
              <a:t> p </a:t>
            </a:r>
            <a:r>
              <a:rPr lang="el-GR" dirty="0"/>
              <a:t>≤</a:t>
            </a:r>
            <a:r>
              <a:rPr lang="da-DK" dirty="0"/>
              <a:t> r </a:t>
            </a:r>
            <a:r>
              <a:rPr lang="el-GR" dirty="0"/>
              <a:t>≤</a:t>
            </a:r>
            <a:r>
              <a:rPr lang="da-DK" dirty="0"/>
              <a:t> n. </a:t>
            </a:r>
          </a:p>
          <a:p>
            <a:r>
              <a:rPr lang="da-DK" dirty="0"/>
              <a:t>Når vi er færdige, er A[p…r] sorteret</a:t>
            </a:r>
          </a:p>
          <a:p>
            <a:r>
              <a:rPr lang="da-DK" dirty="0"/>
              <a:t>For at sortere hele </a:t>
            </a:r>
            <a:r>
              <a:rPr lang="da-DK" dirty="0" err="1"/>
              <a:t>arrayen</a:t>
            </a:r>
            <a:r>
              <a:rPr lang="da-DK" dirty="0"/>
              <a:t>, </a:t>
            </a:r>
            <a:br>
              <a:rPr lang="da-DK" dirty="0"/>
            </a:br>
            <a:r>
              <a:rPr lang="da-DK" dirty="0"/>
              <a:t>bruger vi </a:t>
            </a:r>
            <a:r>
              <a:rPr lang="da-DK" i="1" dirty="0">
                <a:latin typeface="Arial" panose="020B0604020202020204" pitchFamily="34" charset="0"/>
              </a:rPr>
              <a:t>Merge-Sort(A, 1, n)</a:t>
            </a:r>
            <a:endParaRPr lang="da-DK" dirty="0">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6140663" y="451680"/>
            <a:ext cx="5314737" cy="2919562"/>
          </a:xfrm>
          <a:prstGeom prst="rect">
            <a:avLst/>
          </a:prstGeom>
        </p:spPr>
      </p:pic>
      <p:sp>
        <p:nvSpPr>
          <p:cNvPr id="7" name="Text Placeholder 3">
            <a:extLst>
              <a:ext uri="{FF2B5EF4-FFF2-40B4-BE49-F238E27FC236}">
                <a16:creationId xmlns:a16="http://schemas.microsoft.com/office/drawing/2014/main" id="{1AA75371-FF1C-493D-90AD-23BACF4A2BC1}"/>
              </a:ext>
            </a:extLst>
          </p:cNvPr>
          <p:cNvSpPr txBox="1">
            <a:spLocks/>
          </p:cNvSpPr>
          <p:nvPr/>
        </p:nvSpPr>
        <p:spPr>
          <a:xfrm>
            <a:off x="2141537" y="3921076"/>
            <a:ext cx="8594725" cy="184795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b="1" dirty="0"/>
              <a:t>Merge Sort</a:t>
            </a:r>
          </a:p>
          <a:p>
            <a:r>
              <a:rPr lang="da-DK" b="1" dirty="0"/>
              <a:t>Del</a:t>
            </a:r>
            <a:r>
              <a:rPr lang="da-DK" dirty="0"/>
              <a:t>: Del sekvensen på n-elementer in i to subsekvenser med n/2 elementer*</a:t>
            </a:r>
          </a:p>
          <a:p>
            <a:r>
              <a:rPr lang="da-DK" b="1" dirty="0"/>
              <a:t>Løs</a:t>
            </a:r>
            <a:r>
              <a:rPr lang="da-DK" dirty="0"/>
              <a:t>: Sorter de to undersekvenserne </a:t>
            </a:r>
            <a:r>
              <a:rPr lang="da-DK" dirty="0" err="1"/>
              <a:t>rekursivt</a:t>
            </a:r>
            <a:r>
              <a:rPr lang="da-DK" dirty="0"/>
              <a:t> med </a:t>
            </a:r>
            <a:r>
              <a:rPr lang="da-DK" b="1" dirty="0"/>
              <a:t>Merge Sort</a:t>
            </a:r>
            <a:endParaRPr lang="da-DK" b="1" cap="small" dirty="0">
              <a:latin typeface="Courier New" panose="02070309020205020404" pitchFamily="49" charset="0"/>
            </a:endParaRPr>
          </a:p>
          <a:p>
            <a:r>
              <a:rPr lang="da-DK" b="1" dirty="0"/>
              <a:t>Kombiner</a:t>
            </a:r>
            <a:r>
              <a:rPr lang="da-DK" dirty="0"/>
              <a:t>: Slå de to sorterede undersekvenser sammen</a:t>
            </a:r>
          </a:p>
        </p:txBody>
      </p:sp>
      <p:sp>
        <p:nvSpPr>
          <p:cNvPr id="10" name="Rectangle 9">
            <a:extLst>
              <a:ext uri="{FF2B5EF4-FFF2-40B4-BE49-F238E27FC236}">
                <a16:creationId xmlns:a16="http://schemas.microsoft.com/office/drawing/2014/main" id="{339A8176-1ABC-4824-B8BD-44AAA5F11591}"/>
              </a:ext>
            </a:extLst>
          </p:cNvPr>
          <p:cNvSpPr/>
          <p:nvPr/>
        </p:nvSpPr>
        <p:spPr>
          <a:xfrm>
            <a:off x="203200" y="5768342"/>
            <a:ext cx="6096000" cy="307777"/>
          </a:xfrm>
          <a:prstGeom prst="rect">
            <a:avLst/>
          </a:prstGeom>
        </p:spPr>
        <p:txBody>
          <a:bodyPr>
            <a:spAutoFit/>
          </a:bodyPr>
          <a:lstStyle/>
          <a:p>
            <a:r>
              <a:rPr lang="da-DK" sz="1400" dirty="0"/>
              <a:t>*Når vi har et array med længde 1 har vi en trivielt sorteret array</a:t>
            </a:r>
          </a:p>
        </p:txBody>
      </p:sp>
    </p:spTree>
    <p:extLst>
      <p:ext uri="{BB962C8B-B14F-4D97-AF65-F5344CB8AC3E}">
        <p14:creationId xmlns:p14="http://schemas.microsoft.com/office/powerpoint/2010/main" val="244764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848" y="0"/>
            <a:ext cx="7122304" cy="6858000"/>
          </a:xfrm>
          <a:prstGeom prst="rect">
            <a:avLst/>
          </a:prstGeom>
        </p:spPr>
      </p:pic>
      <p:sp>
        <p:nvSpPr>
          <p:cNvPr id="19" name="Rectangle 18"/>
          <p:cNvSpPr/>
          <p:nvPr/>
        </p:nvSpPr>
        <p:spPr>
          <a:xfrm>
            <a:off x="6649647" y="1622927"/>
            <a:ext cx="2802361" cy="1047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Slide Number Placeholder 1"/>
          <p:cNvSpPr>
            <a:spLocks noGrp="1"/>
          </p:cNvSpPr>
          <p:nvPr>
            <p:ph type="sldNum" sz="quarter" idx="4"/>
          </p:nvPr>
        </p:nvSpPr>
        <p:spPr/>
        <p:txBody>
          <a:bodyPr/>
          <a:lstStyle/>
          <a:p>
            <a:fld id="{D8D877B3-D348-4611-9BDB-C5374591D951}" type="slidenum">
              <a:rPr lang="en-US" smtClean="0"/>
              <a:pPr/>
              <a:t>13</a:t>
            </a:fld>
            <a:endParaRPr lang="en-US" dirty="0"/>
          </a:p>
        </p:txBody>
      </p:sp>
      <p:pic>
        <p:nvPicPr>
          <p:cNvPr id="28" name="Picture 27"/>
          <p:cNvPicPr>
            <a:picLocks noChangeAspect="1"/>
          </p:cNvPicPr>
          <p:nvPr/>
        </p:nvPicPr>
        <p:blipFill>
          <a:blip r:embed="rId3"/>
          <a:stretch>
            <a:fillRect/>
          </a:stretch>
        </p:blipFill>
        <p:spPr>
          <a:xfrm>
            <a:off x="8151779" y="15440"/>
            <a:ext cx="4040221" cy="2219428"/>
          </a:xfrm>
          <a:prstGeom prst="rect">
            <a:avLst/>
          </a:prstGeom>
        </p:spPr>
      </p:pic>
      <p:sp>
        <p:nvSpPr>
          <p:cNvPr id="3" name="Title 2"/>
          <p:cNvSpPr>
            <a:spLocks noGrp="1"/>
          </p:cNvSpPr>
          <p:nvPr>
            <p:ph type="title"/>
          </p:nvPr>
        </p:nvSpPr>
        <p:spPr>
          <a:xfrm>
            <a:off x="587374" y="370290"/>
            <a:ext cx="3057526" cy="1474385"/>
          </a:xfrm>
        </p:spPr>
        <p:txBody>
          <a:bodyPr/>
          <a:lstStyle/>
          <a:p>
            <a:r>
              <a:rPr lang="da-DK" dirty="0"/>
              <a:t>Merge Sort: Eksempel</a:t>
            </a:r>
            <a:endParaRPr lang="da-DK" cap="small" dirty="0">
              <a:latin typeface="Courier New" panose="02070309020205020404" pitchFamily="49" charset="0"/>
            </a:endParaRPr>
          </a:p>
        </p:txBody>
      </p:sp>
      <p:sp>
        <p:nvSpPr>
          <p:cNvPr id="6" name="Rectangle 5"/>
          <p:cNvSpPr/>
          <p:nvPr/>
        </p:nvSpPr>
        <p:spPr>
          <a:xfrm>
            <a:off x="4305300" y="593223"/>
            <a:ext cx="3731795" cy="1032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p:cNvSpPr/>
          <p:nvPr/>
        </p:nvSpPr>
        <p:spPr>
          <a:xfrm>
            <a:off x="2622565" y="1625600"/>
            <a:ext cx="4076700" cy="1032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2534847" y="2657977"/>
            <a:ext cx="2082209" cy="105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4617056" y="2657977"/>
            <a:ext cx="2082209" cy="1032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2687247" y="3696904"/>
            <a:ext cx="2082209" cy="1173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4529338" y="3693027"/>
            <a:ext cx="2082209" cy="1173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2534847" y="4828673"/>
            <a:ext cx="4076700" cy="1032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4305300" y="5878594"/>
            <a:ext cx="4076700" cy="1032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6336709" y="4934615"/>
            <a:ext cx="4076700" cy="1032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6649648" y="3702552"/>
            <a:ext cx="1842090" cy="1173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p:cNvSpPr/>
          <p:nvPr/>
        </p:nvSpPr>
        <p:spPr>
          <a:xfrm>
            <a:off x="8491738" y="3717925"/>
            <a:ext cx="2082209" cy="1173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Rectangle 16"/>
          <p:cNvSpPr/>
          <p:nvPr/>
        </p:nvSpPr>
        <p:spPr>
          <a:xfrm>
            <a:off x="6649647" y="2657977"/>
            <a:ext cx="1994491" cy="1032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p:cNvSpPr/>
          <p:nvPr/>
        </p:nvSpPr>
        <p:spPr>
          <a:xfrm>
            <a:off x="8644138" y="2657977"/>
            <a:ext cx="1904999" cy="1032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40859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13"/>
                                        </p:tgtEl>
                                      </p:cBhvr>
                                    </p:animEffect>
                                    <p:set>
                                      <p:cBhvr>
                                        <p:cTn id="7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p:cNvSpPr>
            <a:spLocks noGrp="1"/>
          </p:cNvSpPr>
          <p:nvPr>
            <p:ph type="title"/>
          </p:nvPr>
        </p:nvSpPr>
        <p:spPr>
          <a:xfrm>
            <a:off x="587374" y="370290"/>
            <a:ext cx="6232526" cy="1474385"/>
          </a:xfrm>
        </p:spPr>
        <p:txBody>
          <a:bodyPr/>
          <a:lstStyle/>
          <a:p>
            <a:r>
              <a:rPr lang="da-DK" dirty="0"/>
              <a:t>Merge i Merge Sort</a:t>
            </a:r>
            <a:endParaRPr lang="da-DK" cap="small" dirty="0">
              <a:latin typeface="Courier New" panose="02070309020205020404" pitchFamily="49" charset="0"/>
            </a:endParaRPr>
          </a:p>
        </p:txBody>
      </p:sp>
      <p:sp>
        <p:nvSpPr>
          <p:cNvPr id="4" name="Text Placeholder 3"/>
          <p:cNvSpPr>
            <a:spLocks noGrp="1"/>
          </p:cNvSpPr>
          <p:nvPr>
            <p:ph type="body" sz="quarter" idx="12"/>
          </p:nvPr>
        </p:nvSpPr>
        <p:spPr>
          <a:xfrm>
            <a:off x="587374" y="2065337"/>
            <a:ext cx="6439068" cy="3703696"/>
          </a:xfrm>
        </p:spPr>
        <p:txBody>
          <a:bodyPr/>
          <a:lstStyle/>
          <a:p>
            <a:r>
              <a:rPr lang="da-DK" dirty="0"/>
              <a:t>Input: To </a:t>
            </a:r>
            <a:r>
              <a:rPr lang="da-DK" b="1" dirty="0"/>
              <a:t>sorterede</a:t>
            </a:r>
            <a:r>
              <a:rPr lang="da-DK" dirty="0"/>
              <a:t> lister, en på højre </a:t>
            </a:r>
            <a:r>
              <a:rPr lang="da-DK" b="1" dirty="0"/>
              <a:t>(R)</a:t>
            </a:r>
            <a:r>
              <a:rPr lang="da-DK" dirty="0"/>
              <a:t>, og en på venstre </a:t>
            </a:r>
            <a:r>
              <a:rPr lang="da-DK" b="1" dirty="0"/>
              <a:t>(L)</a:t>
            </a:r>
            <a:r>
              <a:rPr lang="da-DK" dirty="0"/>
              <a:t> side</a:t>
            </a:r>
          </a:p>
          <a:p>
            <a:r>
              <a:rPr lang="da-DK" dirty="0"/>
              <a:t>Output: En sammenflettet version </a:t>
            </a:r>
            <a:r>
              <a:rPr lang="da-DK" b="1" dirty="0"/>
              <a:t>(A)</a:t>
            </a:r>
            <a:r>
              <a:rPr lang="da-DK" dirty="0"/>
              <a:t> af de to lister</a:t>
            </a:r>
          </a:p>
          <a:p>
            <a:endParaRPr lang="da-DK" dirty="0"/>
          </a:p>
          <a:p>
            <a:r>
              <a:rPr lang="da-DK" dirty="0"/>
              <a:t>Indtil en af listerne er tom:</a:t>
            </a:r>
          </a:p>
          <a:p>
            <a:pPr lvl="1"/>
            <a:r>
              <a:rPr lang="da-DK" dirty="0"/>
              <a:t>Sammenlign de to første (mindste) kort fra listerne</a:t>
            </a:r>
          </a:p>
          <a:p>
            <a:pPr lvl="1"/>
            <a:r>
              <a:rPr lang="da-DK" dirty="0"/>
              <a:t>Læg det mindste af disse ind i output-listen</a:t>
            </a:r>
          </a:p>
          <a:p>
            <a:r>
              <a:rPr lang="da-DK" dirty="0"/>
              <a:t>Når en af listerne er tom:</a:t>
            </a:r>
          </a:p>
          <a:p>
            <a:pPr lvl="1"/>
            <a:r>
              <a:rPr lang="da-DK" dirty="0"/>
              <a:t>Læg de andre kort fra den første listen ind i output-listen</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32767" r="14543" b="32292"/>
          <a:stretch/>
        </p:blipFill>
        <p:spPr>
          <a:xfrm>
            <a:off x="6819900" y="3840183"/>
            <a:ext cx="5209474" cy="1337911"/>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71019" t="32767" r="14770" b="32292"/>
          <a:stretch/>
        </p:blipFill>
        <p:spPr>
          <a:xfrm>
            <a:off x="8074888" y="1647938"/>
            <a:ext cx="866273" cy="1337911"/>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56677" t="32767" r="28638" b="32292"/>
          <a:stretch/>
        </p:blipFill>
        <p:spPr>
          <a:xfrm>
            <a:off x="9921906" y="1666754"/>
            <a:ext cx="895149" cy="1337911"/>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43125" t="32767" r="42822" b="32292"/>
          <a:stretch/>
        </p:blipFill>
        <p:spPr>
          <a:xfrm>
            <a:off x="10093416" y="1650965"/>
            <a:ext cx="856648" cy="1337911"/>
          </a:xfrm>
          <a:prstGeom prst="rect">
            <a:avLst/>
          </a:prstGeom>
        </p:spPr>
      </p:pic>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28467" t="32767" r="56849" b="32292"/>
          <a:stretch/>
        </p:blipFill>
        <p:spPr>
          <a:xfrm>
            <a:off x="10249825" y="1650964"/>
            <a:ext cx="895150" cy="1337911"/>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14441" t="32767" r="71191" b="32292"/>
          <a:stretch/>
        </p:blipFill>
        <p:spPr>
          <a:xfrm>
            <a:off x="8202422" y="1657346"/>
            <a:ext cx="875899" cy="1337911"/>
          </a:xfrm>
          <a:prstGeom prst="rect">
            <a:avLst/>
          </a:prstGeom>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t="32767" r="85217" b="32292"/>
          <a:stretch/>
        </p:blipFill>
        <p:spPr>
          <a:xfrm>
            <a:off x="8310163" y="1666754"/>
            <a:ext cx="901167" cy="1337911"/>
          </a:xfrm>
          <a:prstGeom prst="rect">
            <a:avLst/>
          </a:prstGeom>
        </p:spPr>
      </p:pic>
      <p:sp>
        <p:nvSpPr>
          <p:cNvPr id="16" name="Rectangle 15"/>
          <p:cNvSpPr/>
          <p:nvPr/>
        </p:nvSpPr>
        <p:spPr>
          <a:xfrm>
            <a:off x="7716346" y="3926642"/>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Rectangle 16"/>
          <p:cNvSpPr/>
          <p:nvPr/>
        </p:nvSpPr>
        <p:spPr>
          <a:xfrm>
            <a:off x="6875833" y="3840183"/>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p:cNvSpPr/>
          <p:nvPr/>
        </p:nvSpPr>
        <p:spPr>
          <a:xfrm>
            <a:off x="8584124" y="3855972"/>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Rectangle 18"/>
          <p:cNvSpPr/>
          <p:nvPr/>
        </p:nvSpPr>
        <p:spPr>
          <a:xfrm>
            <a:off x="9452603" y="3917185"/>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Rectangle 19"/>
          <p:cNvSpPr/>
          <p:nvPr/>
        </p:nvSpPr>
        <p:spPr>
          <a:xfrm>
            <a:off x="10292415" y="3855972"/>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Rectangle 20"/>
          <p:cNvSpPr/>
          <p:nvPr/>
        </p:nvSpPr>
        <p:spPr>
          <a:xfrm>
            <a:off x="11127712" y="3840182"/>
            <a:ext cx="901662"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Rectangle 21"/>
          <p:cNvSpPr/>
          <p:nvPr/>
        </p:nvSpPr>
        <p:spPr>
          <a:xfrm>
            <a:off x="10465677" y="1265843"/>
            <a:ext cx="351378" cy="369332"/>
          </a:xfrm>
          <a:prstGeom prst="rect">
            <a:avLst/>
          </a:prstGeom>
        </p:spPr>
        <p:txBody>
          <a:bodyPr wrap="none">
            <a:spAutoFit/>
          </a:bodyPr>
          <a:lstStyle/>
          <a:p>
            <a:r>
              <a:rPr lang="da-DK" b="1" dirty="0"/>
              <a:t>R</a:t>
            </a:r>
            <a:endParaRPr lang="da-DK" dirty="0"/>
          </a:p>
        </p:txBody>
      </p:sp>
      <p:sp>
        <p:nvSpPr>
          <p:cNvPr id="23" name="Rectangle 22"/>
          <p:cNvSpPr/>
          <p:nvPr/>
        </p:nvSpPr>
        <p:spPr>
          <a:xfrm>
            <a:off x="8464127" y="1244785"/>
            <a:ext cx="325730" cy="369332"/>
          </a:xfrm>
          <a:prstGeom prst="rect">
            <a:avLst/>
          </a:prstGeom>
        </p:spPr>
        <p:txBody>
          <a:bodyPr wrap="none">
            <a:spAutoFit/>
          </a:bodyPr>
          <a:lstStyle/>
          <a:p>
            <a:r>
              <a:rPr lang="da-DK" b="1" dirty="0"/>
              <a:t>L</a:t>
            </a:r>
            <a:endParaRPr lang="da-DK" dirty="0"/>
          </a:p>
        </p:txBody>
      </p:sp>
      <p:sp>
        <p:nvSpPr>
          <p:cNvPr id="24" name="Rectangle 23"/>
          <p:cNvSpPr/>
          <p:nvPr/>
        </p:nvSpPr>
        <p:spPr>
          <a:xfrm>
            <a:off x="5947881" y="3985915"/>
            <a:ext cx="351378" cy="369332"/>
          </a:xfrm>
          <a:prstGeom prst="rect">
            <a:avLst/>
          </a:prstGeom>
        </p:spPr>
        <p:txBody>
          <a:bodyPr wrap="none">
            <a:spAutoFit/>
          </a:bodyPr>
          <a:lstStyle/>
          <a:p>
            <a:r>
              <a:rPr lang="da-DK" b="1" dirty="0"/>
              <a:t>A</a:t>
            </a:r>
            <a:endParaRPr lang="da-DK" dirty="0"/>
          </a:p>
        </p:txBody>
      </p:sp>
    </p:spTree>
    <p:extLst>
      <p:ext uri="{BB962C8B-B14F-4D97-AF65-F5344CB8AC3E}">
        <p14:creationId xmlns:p14="http://schemas.microsoft.com/office/powerpoint/2010/main" val="25738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19"/>
                                        </p:tgtEl>
                                      </p:cBhvr>
                                    </p:animEffect>
                                    <p:set>
                                      <p:cBhvr>
                                        <p:cTn id="53" dur="1" fill="hold">
                                          <p:stCondLst>
                                            <p:cond delay="499"/>
                                          </p:stCondLst>
                                        </p:cTn>
                                        <p:tgtEl>
                                          <p:spTgt spid="1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0" nodeType="clickEffect">
                                  <p:stCondLst>
                                    <p:cond delay="0"/>
                                  </p:stCondLst>
                                  <p:childTnLst>
                                    <p:animEffect transition="out" filter="fad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6" grpId="0" animBg="1"/>
      <p:bldP spid="17"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p:cNvSpPr>
            <a:spLocks noGrp="1"/>
          </p:cNvSpPr>
          <p:nvPr>
            <p:ph type="title"/>
          </p:nvPr>
        </p:nvSpPr>
        <p:spPr/>
        <p:txBody>
          <a:bodyPr/>
          <a:lstStyle/>
          <a:p>
            <a:r>
              <a:rPr lang="da-DK" dirty="0"/>
              <a:t>Merge</a:t>
            </a:r>
          </a:p>
        </p:txBody>
      </p:sp>
      <p:sp>
        <p:nvSpPr>
          <p:cNvPr id="4" name="Text Placeholder 3"/>
          <p:cNvSpPr>
            <a:spLocks noGrp="1"/>
          </p:cNvSpPr>
          <p:nvPr>
            <p:ph type="body" sz="quarter" idx="12"/>
          </p:nvPr>
        </p:nvSpPr>
        <p:spPr/>
        <p:txBody>
          <a:bodyPr/>
          <a:lstStyle/>
          <a:p>
            <a:r>
              <a:rPr lang="da-DK" dirty="0"/>
              <a:t>Kærnen af </a:t>
            </a:r>
            <a:r>
              <a:rPr lang="da-DK" dirty="0" err="1"/>
              <a:t>merge</a:t>
            </a:r>
            <a:r>
              <a:rPr lang="da-DK" dirty="0"/>
              <a:t>-sort algoritmen</a:t>
            </a:r>
          </a:p>
          <a:p>
            <a:r>
              <a:rPr lang="da-DK" b="1" dirty="0"/>
              <a:t>Input: </a:t>
            </a:r>
            <a:r>
              <a:rPr lang="da-DK" dirty="0"/>
              <a:t>Vi kalder Merge(A, p, q, r) med antagelserne:</a:t>
            </a:r>
          </a:p>
          <a:p>
            <a:pPr lvl="1"/>
            <a:r>
              <a:rPr lang="da-DK" b="1" dirty="0"/>
              <a:t>A[1…n]</a:t>
            </a:r>
            <a:r>
              <a:rPr lang="da-DK" dirty="0"/>
              <a:t> er et array, og 1 </a:t>
            </a:r>
            <a:r>
              <a:rPr lang="el-GR" dirty="0"/>
              <a:t>≤</a:t>
            </a:r>
            <a:r>
              <a:rPr lang="da-DK" dirty="0"/>
              <a:t> p </a:t>
            </a:r>
            <a:r>
              <a:rPr lang="el-GR" dirty="0"/>
              <a:t>≤</a:t>
            </a:r>
            <a:r>
              <a:rPr lang="da-DK" dirty="0"/>
              <a:t> q </a:t>
            </a:r>
            <a:r>
              <a:rPr lang="el-GR" dirty="0"/>
              <a:t>≤</a:t>
            </a:r>
            <a:r>
              <a:rPr lang="da-DK" dirty="0"/>
              <a:t> r </a:t>
            </a:r>
            <a:r>
              <a:rPr lang="el-GR" dirty="0"/>
              <a:t>≤</a:t>
            </a:r>
            <a:r>
              <a:rPr lang="da-DK" dirty="0"/>
              <a:t> n</a:t>
            </a:r>
          </a:p>
          <a:p>
            <a:pPr lvl="1"/>
            <a:r>
              <a:rPr lang="da-DK" dirty="0"/>
              <a:t>Sub-</a:t>
            </a:r>
            <a:r>
              <a:rPr lang="da-DK" dirty="0" err="1"/>
              <a:t>arrayerne</a:t>
            </a:r>
            <a:r>
              <a:rPr lang="da-DK" b="1" dirty="0"/>
              <a:t> A[p…q] </a:t>
            </a:r>
            <a:r>
              <a:rPr lang="da-DK" dirty="0"/>
              <a:t>og</a:t>
            </a:r>
            <a:r>
              <a:rPr lang="da-DK" b="1" dirty="0"/>
              <a:t> A[q+1…r] </a:t>
            </a:r>
            <a:r>
              <a:rPr lang="da-DK" dirty="0"/>
              <a:t>er sorterede</a:t>
            </a:r>
          </a:p>
          <a:p>
            <a:r>
              <a:rPr lang="da-DK" b="1" dirty="0"/>
              <a:t>Output: </a:t>
            </a:r>
            <a:r>
              <a:rPr lang="da-DK" dirty="0"/>
              <a:t>Et sorteret sub-array </a:t>
            </a:r>
            <a:r>
              <a:rPr lang="da-DK" b="1" dirty="0"/>
              <a:t>A[p…r</a:t>
            </a:r>
            <a:r>
              <a:rPr lang="da-DK" dirty="0"/>
              <a:t>], resten af arrayet røres ikke</a:t>
            </a:r>
          </a:p>
        </p:txBody>
      </p:sp>
      <p:pic>
        <p:nvPicPr>
          <p:cNvPr id="6" name="Picture 5"/>
          <p:cNvPicPr>
            <a:picLocks noChangeAspect="1"/>
          </p:cNvPicPr>
          <p:nvPr/>
        </p:nvPicPr>
        <p:blipFill>
          <a:blip r:embed="rId2"/>
          <a:stretch>
            <a:fillRect/>
          </a:stretch>
        </p:blipFill>
        <p:spPr>
          <a:xfrm>
            <a:off x="7422106" y="1585621"/>
            <a:ext cx="4040221" cy="2219428"/>
          </a:xfrm>
          <a:prstGeom prst="rect">
            <a:avLst/>
          </a:prstGeom>
        </p:spPr>
      </p:pic>
      <p:sp>
        <p:nvSpPr>
          <p:cNvPr id="7" name="Rectangle 6"/>
          <p:cNvSpPr/>
          <p:nvPr/>
        </p:nvSpPr>
        <p:spPr>
          <a:xfrm flipH="1" flipV="1">
            <a:off x="7422106" y="3310362"/>
            <a:ext cx="3763130" cy="35647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91223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16</a:t>
            </a:fld>
            <a:endParaRPr lang="en-US" dirty="0"/>
          </a:p>
        </p:txBody>
      </p:sp>
      <p:sp>
        <p:nvSpPr>
          <p:cNvPr id="3" name="Title 2"/>
          <p:cNvSpPr>
            <a:spLocks noGrp="1"/>
          </p:cNvSpPr>
          <p:nvPr>
            <p:ph type="title"/>
          </p:nvPr>
        </p:nvSpPr>
        <p:spPr/>
        <p:txBody>
          <a:bodyPr/>
          <a:lstStyle/>
          <a:p>
            <a:r>
              <a:rPr lang="da-DK" dirty="0"/>
              <a:t>Merge pseudokode</a:t>
            </a:r>
          </a:p>
        </p:txBody>
      </p:sp>
      <p:pic>
        <p:nvPicPr>
          <p:cNvPr id="5" name="Picture 4"/>
          <p:cNvPicPr>
            <a:picLocks noChangeAspect="1"/>
          </p:cNvPicPr>
          <p:nvPr/>
        </p:nvPicPr>
        <p:blipFill>
          <a:blip r:embed="rId2"/>
          <a:stretch>
            <a:fillRect/>
          </a:stretch>
        </p:blipFill>
        <p:spPr>
          <a:xfrm>
            <a:off x="811730" y="1193925"/>
            <a:ext cx="5723824" cy="5515015"/>
          </a:xfrm>
          <a:prstGeom prst="rect">
            <a:avLst/>
          </a:prstGeom>
        </p:spPr>
      </p:pic>
      <p:sp>
        <p:nvSpPr>
          <p:cNvPr id="7" name="Rectangle 6"/>
          <p:cNvSpPr/>
          <p:nvPr/>
        </p:nvSpPr>
        <p:spPr>
          <a:xfrm>
            <a:off x="6817662" y="1844675"/>
            <a:ext cx="1544012" cy="369332"/>
          </a:xfrm>
          <a:prstGeom prst="rect">
            <a:avLst/>
          </a:prstGeom>
        </p:spPr>
        <p:txBody>
          <a:bodyPr wrap="none">
            <a:spAutoFit/>
          </a:bodyPr>
          <a:lstStyle/>
          <a:p>
            <a:r>
              <a:rPr lang="da-DK" b="1" dirty="0" err="1"/>
              <a:t>Initialisering</a:t>
            </a:r>
            <a:endParaRPr lang="da-DK" b="1" dirty="0"/>
          </a:p>
        </p:txBody>
      </p:sp>
    </p:spTree>
    <p:extLst>
      <p:ext uri="{BB962C8B-B14F-4D97-AF65-F5344CB8AC3E}">
        <p14:creationId xmlns:p14="http://schemas.microsoft.com/office/powerpoint/2010/main" val="2572774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17</a:t>
            </a:fld>
            <a:endParaRPr lang="en-US" dirty="0"/>
          </a:p>
        </p:txBody>
      </p:sp>
      <p:sp>
        <p:nvSpPr>
          <p:cNvPr id="3" name="Title 2"/>
          <p:cNvSpPr>
            <a:spLocks noGrp="1"/>
          </p:cNvSpPr>
          <p:nvPr>
            <p:ph type="title"/>
          </p:nvPr>
        </p:nvSpPr>
        <p:spPr/>
        <p:txBody>
          <a:bodyPr/>
          <a:lstStyle/>
          <a:p>
            <a:r>
              <a:rPr lang="da-DK" dirty="0"/>
              <a:t>Merge pseudokode</a:t>
            </a:r>
          </a:p>
        </p:txBody>
      </p:sp>
      <p:pic>
        <p:nvPicPr>
          <p:cNvPr id="6" name="Picture 5"/>
          <p:cNvPicPr>
            <a:picLocks noChangeAspect="1"/>
          </p:cNvPicPr>
          <p:nvPr/>
        </p:nvPicPr>
        <p:blipFill>
          <a:blip r:embed="rId2"/>
          <a:stretch>
            <a:fillRect/>
          </a:stretch>
        </p:blipFill>
        <p:spPr>
          <a:xfrm>
            <a:off x="702644" y="1222159"/>
            <a:ext cx="5600009" cy="5323020"/>
          </a:xfrm>
          <a:prstGeom prst="rect">
            <a:avLst/>
          </a:prstGeom>
        </p:spPr>
      </p:pic>
      <p:sp>
        <p:nvSpPr>
          <p:cNvPr id="8" name="Rectangle 7"/>
          <p:cNvSpPr/>
          <p:nvPr/>
        </p:nvSpPr>
        <p:spPr>
          <a:xfrm>
            <a:off x="6663657" y="2787951"/>
            <a:ext cx="3912289" cy="369332"/>
          </a:xfrm>
          <a:prstGeom prst="rect">
            <a:avLst/>
          </a:prstGeom>
        </p:spPr>
        <p:txBody>
          <a:bodyPr wrap="none">
            <a:spAutoFit/>
          </a:bodyPr>
          <a:lstStyle/>
          <a:p>
            <a:r>
              <a:rPr lang="da-DK" b="1" dirty="0"/>
              <a:t>Kopiering af sub-</a:t>
            </a:r>
            <a:r>
              <a:rPr lang="da-DK" b="1" dirty="0" err="1"/>
              <a:t>arrayer</a:t>
            </a:r>
            <a:r>
              <a:rPr lang="da-DK" b="1" dirty="0"/>
              <a:t> til L og R</a:t>
            </a:r>
          </a:p>
        </p:txBody>
      </p:sp>
    </p:spTree>
    <p:extLst>
      <p:ext uri="{BB962C8B-B14F-4D97-AF65-F5344CB8AC3E}">
        <p14:creationId xmlns:p14="http://schemas.microsoft.com/office/powerpoint/2010/main" val="3487285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18</a:t>
            </a:fld>
            <a:endParaRPr lang="en-US" dirty="0"/>
          </a:p>
        </p:txBody>
      </p:sp>
      <p:sp>
        <p:nvSpPr>
          <p:cNvPr id="3" name="Title 2"/>
          <p:cNvSpPr>
            <a:spLocks noGrp="1"/>
          </p:cNvSpPr>
          <p:nvPr>
            <p:ph type="title"/>
          </p:nvPr>
        </p:nvSpPr>
        <p:spPr/>
        <p:txBody>
          <a:bodyPr/>
          <a:lstStyle/>
          <a:p>
            <a:r>
              <a:rPr lang="da-DK" dirty="0"/>
              <a:t>Merge pseudokode</a:t>
            </a:r>
          </a:p>
        </p:txBody>
      </p:sp>
      <p:pic>
        <p:nvPicPr>
          <p:cNvPr id="6" name="Picture 5"/>
          <p:cNvPicPr>
            <a:picLocks noChangeAspect="1"/>
          </p:cNvPicPr>
          <p:nvPr/>
        </p:nvPicPr>
        <p:blipFill>
          <a:blip r:embed="rId2"/>
          <a:stretch>
            <a:fillRect/>
          </a:stretch>
        </p:blipFill>
        <p:spPr>
          <a:xfrm>
            <a:off x="875899" y="1234449"/>
            <a:ext cx="5647096" cy="5329980"/>
          </a:xfrm>
          <a:prstGeom prst="rect">
            <a:avLst/>
          </a:prstGeom>
        </p:spPr>
      </p:pic>
      <p:sp>
        <p:nvSpPr>
          <p:cNvPr id="8" name="Rectangle 7"/>
          <p:cNvSpPr/>
          <p:nvPr/>
        </p:nvSpPr>
        <p:spPr>
          <a:xfrm>
            <a:off x="6522995" y="3714773"/>
            <a:ext cx="4899739" cy="369332"/>
          </a:xfrm>
          <a:prstGeom prst="rect">
            <a:avLst/>
          </a:prstGeom>
        </p:spPr>
        <p:txBody>
          <a:bodyPr wrap="none">
            <a:spAutoFit/>
          </a:bodyPr>
          <a:lstStyle/>
          <a:p>
            <a:r>
              <a:rPr lang="da-DK" b="1" dirty="0" err="1"/>
              <a:t>Sentinel</a:t>
            </a:r>
            <a:r>
              <a:rPr lang="da-DK" b="1" dirty="0"/>
              <a:t>-variabel til sidste position i L og R</a:t>
            </a:r>
          </a:p>
        </p:txBody>
      </p:sp>
    </p:spTree>
    <p:extLst>
      <p:ext uri="{BB962C8B-B14F-4D97-AF65-F5344CB8AC3E}">
        <p14:creationId xmlns:p14="http://schemas.microsoft.com/office/powerpoint/2010/main" val="266727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p:cNvSpPr>
            <a:spLocks noGrp="1"/>
          </p:cNvSpPr>
          <p:nvPr>
            <p:ph type="title"/>
          </p:nvPr>
        </p:nvSpPr>
        <p:spPr/>
        <p:txBody>
          <a:bodyPr/>
          <a:lstStyle/>
          <a:p>
            <a:r>
              <a:rPr lang="da-DK" dirty="0"/>
              <a:t>Merge pseudokode</a:t>
            </a:r>
          </a:p>
        </p:txBody>
      </p:sp>
      <p:pic>
        <p:nvPicPr>
          <p:cNvPr id="6" name="Picture 5"/>
          <p:cNvPicPr>
            <a:picLocks noChangeAspect="1"/>
          </p:cNvPicPr>
          <p:nvPr/>
        </p:nvPicPr>
        <p:blipFill>
          <a:blip r:embed="rId2"/>
          <a:stretch>
            <a:fillRect/>
          </a:stretch>
        </p:blipFill>
        <p:spPr>
          <a:xfrm>
            <a:off x="762350" y="1246470"/>
            <a:ext cx="5682193" cy="5394961"/>
          </a:xfrm>
          <a:prstGeom prst="rect">
            <a:avLst/>
          </a:prstGeom>
        </p:spPr>
      </p:pic>
      <p:sp>
        <p:nvSpPr>
          <p:cNvPr id="8" name="Rectangle 7"/>
          <p:cNvSpPr/>
          <p:nvPr/>
        </p:nvSpPr>
        <p:spPr>
          <a:xfrm>
            <a:off x="6619519" y="5312567"/>
            <a:ext cx="3801041" cy="646331"/>
          </a:xfrm>
          <a:prstGeom prst="rect">
            <a:avLst/>
          </a:prstGeom>
        </p:spPr>
        <p:txBody>
          <a:bodyPr wrap="none">
            <a:spAutoFit/>
          </a:bodyPr>
          <a:lstStyle/>
          <a:p>
            <a:r>
              <a:rPr lang="da-DK" b="1" dirty="0"/>
              <a:t>Vælg det mindste element i R / L,</a:t>
            </a:r>
          </a:p>
          <a:p>
            <a:r>
              <a:rPr lang="da-DK" b="1" dirty="0"/>
              <a:t>og sæt det ind i A</a:t>
            </a:r>
          </a:p>
        </p:txBody>
      </p:sp>
    </p:spTree>
    <p:extLst>
      <p:ext uri="{BB962C8B-B14F-4D97-AF65-F5344CB8AC3E}">
        <p14:creationId xmlns:p14="http://schemas.microsoft.com/office/powerpoint/2010/main" val="142752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le 2"/>
          <p:cNvSpPr>
            <a:spLocks noGrp="1"/>
          </p:cNvSpPr>
          <p:nvPr>
            <p:ph type="title"/>
          </p:nvPr>
        </p:nvSpPr>
        <p:spPr/>
        <p:txBody>
          <a:bodyPr/>
          <a:lstStyle/>
          <a:p>
            <a:r>
              <a:rPr lang="da-DK" dirty="0"/>
              <a:t>Opdateringer</a:t>
            </a:r>
          </a:p>
        </p:txBody>
      </p:sp>
      <p:sp>
        <p:nvSpPr>
          <p:cNvPr id="4" name="Text Placeholder 3"/>
          <p:cNvSpPr>
            <a:spLocks noGrp="1"/>
          </p:cNvSpPr>
          <p:nvPr>
            <p:ph type="body" sz="quarter" idx="12"/>
          </p:nvPr>
        </p:nvSpPr>
        <p:spPr>
          <a:xfrm>
            <a:off x="587375" y="2065337"/>
            <a:ext cx="6346825" cy="3560763"/>
          </a:xfrm>
        </p:spPr>
        <p:txBody>
          <a:bodyPr>
            <a:normAutofit/>
          </a:bodyPr>
          <a:lstStyle/>
          <a:p>
            <a:r>
              <a:rPr lang="da-DK" sz="2000" dirty="0"/>
              <a:t>Beklager aflysningen!</a:t>
            </a:r>
          </a:p>
          <a:p>
            <a:r>
              <a:rPr lang="da-DK" sz="2000" dirty="0"/>
              <a:t>Husk: Ingen forelæsning næste uge</a:t>
            </a:r>
            <a:endParaRPr lang="da-DK" sz="1800" dirty="0"/>
          </a:p>
          <a:p>
            <a:endParaRPr lang="da-DK"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835" y="1631185"/>
            <a:ext cx="4546600" cy="3409950"/>
          </a:xfrm>
          <a:prstGeom prst="rect">
            <a:avLst/>
          </a:prstGeom>
        </p:spPr>
      </p:pic>
    </p:spTree>
    <p:extLst>
      <p:ext uri="{BB962C8B-B14F-4D97-AF65-F5344CB8AC3E}">
        <p14:creationId xmlns:p14="http://schemas.microsoft.com/office/powerpoint/2010/main" val="33773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p:cNvSpPr>
            <a:spLocks noGrp="1"/>
          </p:cNvSpPr>
          <p:nvPr>
            <p:ph type="title"/>
          </p:nvPr>
        </p:nvSpPr>
        <p:spPr>
          <a:xfrm>
            <a:off x="587374" y="370290"/>
            <a:ext cx="6232526" cy="1474385"/>
          </a:xfrm>
        </p:spPr>
        <p:txBody>
          <a:bodyPr/>
          <a:lstStyle/>
          <a:p>
            <a:r>
              <a:rPr lang="da-DK" dirty="0"/>
              <a:t>Merge eksempel 2</a:t>
            </a:r>
            <a:endParaRPr lang="da-DK" cap="small" dirty="0">
              <a:latin typeface="Courier New" panose="02070309020205020404" pitchFamily="49"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765" y="1183104"/>
            <a:ext cx="9650297" cy="5465655"/>
          </a:xfrm>
          <a:prstGeom prst="rect">
            <a:avLst/>
          </a:prstGeom>
        </p:spPr>
      </p:pic>
    </p:spTree>
    <p:extLst>
      <p:ext uri="{BB962C8B-B14F-4D97-AF65-F5344CB8AC3E}">
        <p14:creationId xmlns:p14="http://schemas.microsoft.com/office/powerpoint/2010/main" val="2307384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p:cNvSpPr>
            <a:spLocks noGrp="1"/>
          </p:cNvSpPr>
          <p:nvPr>
            <p:ph type="title"/>
          </p:nvPr>
        </p:nvSpPr>
        <p:spPr>
          <a:xfrm>
            <a:off x="587374" y="370290"/>
            <a:ext cx="6702426" cy="1474385"/>
          </a:xfrm>
        </p:spPr>
        <p:txBody>
          <a:bodyPr/>
          <a:lstStyle/>
          <a:p>
            <a:r>
              <a:rPr lang="da-DK" dirty="0"/>
              <a:t>Merge: Runtime Analysis</a:t>
            </a:r>
          </a:p>
        </p:txBody>
      </p:sp>
      <p:pic>
        <p:nvPicPr>
          <p:cNvPr id="5" name="Picture 4"/>
          <p:cNvPicPr>
            <a:picLocks noChangeAspect="1"/>
          </p:cNvPicPr>
          <p:nvPr/>
        </p:nvPicPr>
        <p:blipFill>
          <a:blip r:embed="rId2"/>
          <a:stretch>
            <a:fillRect/>
          </a:stretch>
        </p:blipFill>
        <p:spPr>
          <a:xfrm>
            <a:off x="2476500" y="1147183"/>
            <a:ext cx="7340600" cy="5637792"/>
          </a:xfrm>
          <a:prstGeom prst="rect">
            <a:avLst/>
          </a:prstGeom>
        </p:spPr>
      </p:pic>
      <p:sp>
        <p:nvSpPr>
          <p:cNvPr id="6" name="Rectangle 5"/>
          <p:cNvSpPr/>
          <p:nvPr/>
        </p:nvSpPr>
        <p:spPr>
          <a:xfrm>
            <a:off x="4318000" y="1147183"/>
            <a:ext cx="5727700" cy="275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7531100" y="1422400"/>
            <a:ext cx="2514600" cy="1104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7531100" y="2383115"/>
            <a:ext cx="2514600" cy="1104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7696200" y="3413906"/>
            <a:ext cx="2514600" cy="1104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7556500" y="4853239"/>
            <a:ext cx="2514600" cy="1104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2984500" y="5957584"/>
            <a:ext cx="7086600" cy="827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2476500" y="1555724"/>
            <a:ext cx="5080000" cy="72228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2476500" y="2277771"/>
            <a:ext cx="5080000" cy="103259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2482850" y="3310362"/>
            <a:ext cx="5073650" cy="103561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p:cNvSpPr/>
          <p:nvPr/>
        </p:nvSpPr>
        <p:spPr>
          <a:xfrm>
            <a:off x="2482850" y="4345982"/>
            <a:ext cx="5080000" cy="163921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Text Placeholder 3"/>
          <p:cNvSpPr txBox="1">
            <a:spLocks/>
          </p:cNvSpPr>
          <p:nvPr/>
        </p:nvSpPr>
        <p:spPr>
          <a:xfrm>
            <a:off x="6160168" y="1079353"/>
            <a:ext cx="4254567" cy="299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fontScale="77500" lnSpcReduction="200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b="1" dirty="0"/>
              <a:t>Vi </a:t>
            </a:r>
            <a:r>
              <a:rPr lang="da-DK" b="1" dirty="0" err="1"/>
              <a:t>itererer</a:t>
            </a:r>
            <a:r>
              <a:rPr lang="da-DK" b="1" dirty="0"/>
              <a:t> over totalt </a:t>
            </a:r>
            <a:r>
              <a:rPr lang="da-DK" b="1" i="1" dirty="0"/>
              <a:t>n = r – p + 1</a:t>
            </a:r>
            <a:r>
              <a:rPr lang="da-DK" b="1" dirty="0"/>
              <a:t> elementer </a:t>
            </a:r>
          </a:p>
        </p:txBody>
      </p:sp>
    </p:spTree>
    <p:extLst>
      <p:ext uri="{BB962C8B-B14F-4D97-AF65-F5344CB8AC3E}">
        <p14:creationId xmlns:p14="http://schemas.microsoft.com/office/powerpoint/2010/main" val="85816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22</a:t>
            </a:fld>
            <a:endParaRPr lang="en-US" dirty="0"/>
          </a:p>
        </p:txBody>
      </p:sp>
      <p:sp>
        <p:nvSpPr>
          <p:cNvPr id="3" name="Title 2"/>
          <p:cNvSpPr>
            <a:spLocks noGrp="1"/>
          </p:cNvSpPr>
          <p:nvPr>
            <p:ph type="title"/>
          </p:nvPr>
        </p:nvSpPr>
        <p:spPr>
          <a:xfrm>
            <a:off x="587374" y="370290"/>
            <a:ext cx="6207126" cy="1474385"/>
          </a:xfrm>
        </p:spPr>
        <p:txBody>
          <a:bodyPr/>
          <a:lstStyle/>
          <a:p>
            <a:r>
              <a:rPr lang="da-DK" i="1" dirty="0" err="1"/>
              <a:t>Merge</a:t>
            </a:r>
            <a:r>
              <a:rPr lang="da-DK" dirty="0"/>
              <a:t> - Korrekthed</a:t>
            </a:r>
            <a:br>
              <a:rPr lang="da-DK" dirty="0"/>
            </a:br>
            <a:endParaRPr lang="da-DK" dirty="0"/>
          </a:p>
        </p:txBody>
      </p:sp>
      <p:sp>
        <p:nvSpPr>
          <p:cNvPr id="4" name="Text Placeholder 3"/>
          <p:cNvSpPr>
            <a:spLocks noGrp="1"/>
          </p:cNvSpPr>
          <p:nvPr>
            <p:ph type="body" sz="quarter" idx="12"/>
          </p:nvPr>
        </p:nvSpPr>
        <p:spPr>
          <a:xfrm>
            <a:off x="587375" y="2065337"/>
            <a:ext cx="4706520" cy="2285282"/>
          </a:xfrm>
        </p:spPr>
        <p:txBody>
          <a:bodyPr>
            <a:normAutofit/>
          </a:bodyPr>
          <a:lstStyle/>
          <a:p>
            <a:r>
              <a:rPr lang="da-DK" dirty="0"/>
              <a:t>Kun løkken i linje 10-17</a:t>
            </a:r>
          </a:p>
          <a:p>
            <a:r>
              <a:rPr lang="da-DK" dirty="0"/>
              <a:t>Antager at L og R er korrekte og sorterede</a:t>
            </a:r>
          </a:p>
          <a:p>
            <a:r>
              <a:rPr lang="da-DK" b="1" dirty="0"/>
              <a:t>Input: </a:t>
            </a:r>
            <a:r>
              <a:rPr lang="da-DK" dirty="0"/>
              <a:t>Vi </a:t>
            </a:r>
            <a:r>
              <a:rPr lang="da-DK" dirty="0" err="1"/>
              <a:t>kaller</a:t>
            </a:r>
            <a:r>
              <a:rPr lang="da-DK" dirty="0"/>
              <a:t> Merge(A, p, q, r) med </a:t>
            </a:r>
            <a:r>
              <a:rPr lang="da-DK" dirty="0" err="1"/>
              <a:t>andtagelserne</a:t>
            </a:r>
            <a:r>
              <a:rPr lang="da-DK" dirty="0"/>
              <a:t>:</a:t>
            </a:r>
          </a:p>
          <a:p>
            <a:pPr lvl="1"/>
            <a:r>
              <a:rPr lang="da-DK" b="1" dirty="0"/>
              <a:t>A[1…n] er et array, og 1 </a:t>
            </a:r>
            <a:r>
              <a:rPr lang="el-GR" b="1" dirty="0"/>
              <a:t>≤</a:t>
            </a:r>
            <a:r>
              <a:rPr lang="da-DK" b="1" dirty="0"/>
              <a:t> p </a:t>
            </a:r>
            <a:r>
              <a:rPr lang="el-GR" b="1" dirty="0"/>
              <a:t>≤</a:t>
            </a:r>
            <a:r>
              <a:rPr lang="da-DK" b="1" dirty="0"/>
              <a:t> q </a:t>
            </a:r>
            <a:r>
              <a:rPr lang="el-GR" b="1" dirty="0"/>
              <a:t>≤</a:t>
            </a:r>
            <a:r>
              <a:rPr lang="da-DK" b="1" dirty="0"/>
              <a:t> r </a:t>
            </a:r>
            <a:r>
              <a:rPr lang="el-GR" b="1" dirty="0"/>
              <a:t>≤</a:t>
            </a:r>
            <a:r>
              <a:rPr lang="da-DK" b="1" dirty="0"/>
              <a:t> n</a:t>
            </a:r>
          </a:p>
          <a:p>
            <a:pPr lvl="1"/>
            <a:r>
              <a:rPr lang="da-DK" b="1" dirty="0"/>
              <a:t>Sub-</a:t>
            </a:r>
            <a:r>
              <a:rPr lang="da-DK" b="1" dirty="0" err="1"/>
              <a:t>arrayerne</a:t>
            </a:r>
            <a:r>
              <a:rPr lang="da-DK" b="1" dirty="0"/>
              <a:t> A[p…q] og A[q+1…r] er sorterede</a:t>
            </a:r>
          </a:p>
          <a:p>
            <a:endParaRPr lang="da-DK" dirty="0"/>
          </a:p>
        </p:txBody>
      </p:sp>
      <p:sp>
        <p:nvSpPr>
          <p:cNvPr id="5" name="Text Placeholder 3"/>
          <p:cNvSpPr txBox="1">
            <a:spLocks/>
          </p:cNvSpPr>
          <p:nvPr/>
        </p:nvSpPr>
        <p:spPr>
          <a:xfrm>
            <a:off x="1908097" y="4572001"/>
            <a:ext cx="8336570" cy="120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fontScale="85000" lnSpcReduction="200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dirty="0"/>
              <a:t>Loop Invariant</a:t>
            </a:r>
          </a:p>
          <a:p>
            <a:pPr marL="0" indent="0" algn="ctr">
              <a:buNone/>
            </a:pPr>
            <a:r>
              <a:rPr lang="da-DK" b="1" dirty="0"/>
              <a:t>Ved begyndelsen af hver </a:t>
            </a:r>
            <a:r>
              <a:rPr lang="da-DK" b="1" dirty="0" err="1"/>
              <a:t>iteration</a:t>
            </a:r>
            <a:r>
              <a:rPr lang="da-DK" b="1" dirty="0"/>
              <a:t> i for-løkken, er sub-arrayet </a:t>
            </a:r>
            <a:r>
              <a:rPr lang="da-DK" b="1" i="1" dirty="0"/>
              <a:t>A[p…k-1] </a:t>
            </a:r>
            <a:r>
              <a:rPr lang="da-DK" b="1" dirty="0"/>
              <a:t>de </a:t>
            </a:r>
            <a:r>
              <a:rPr lang="da-DK" b="1" i="1" dirty="0" err="1"/>
              <a:t>k-p</a:t>
            </a:r>
            <a:r>
              <a:rPr lang="da-DK" b="1" dirty="0"/>
              <a:t> mindste elementer af </a:t>
            </a:r>
            <a:r>
              <a:rPr lang="da-DK" b="1" i="1" dirty="0"/>
              <a:t>L[1…n</a:t>
            </a:r>
            <a:r>
              <a:rPr lang="da-DK" b="1" i="1" baseline="-25000" dirty="0"/>
              <a:t>1</a:t>
            </a:r>
            <a:r>
              <a:rPr lang="da-DK" b="1" i="1" dirty="0"/>
              <a:t> + 1] </a:t>
            </a:r>
            <a:r>
              <a:rPr lang="da-DK" b="1" dirty="0"/>
              <a:t> og R[1…n</a:t>
            </a:r>
            <a:r>
              <a:rPr lang="da-DK" b="1" i="1" baseline="-25000" dirty="0"/>
              <a:t>2</a:t>
            </a:r>
            <a:r>
              <a:rPr lang="da-DK" b="1" dirty="0"/>
              <a:t> + 1] , i sorteret rækkefølge. I tillæg er L[i] og R[j] er de mindste elementer i </a:t>
            </a:r>
            <a:r>
              <a:rPr lang="da-DK" b="1" dirty="0" err="1"/>
              <a:t>arrayerne</a:t>
            </a:r>
            <a:r>
              <a:rPr lang="da-DK" b="1" dirty="0"/>
              <a:t> der ikke endnu er kopieret over til A.</a:t>
            </a:r>
          </a:p>
        </p:txBody>
      </p:sp>
      <p:pic>
        <p:nvPicPr>
          <p:cNvPr id="6" name="Picture 5"/>
          <p:cNvPicPr>
            <a:picLocks noChangeAspect="1"/>
          </p:cNvPicPr>
          <p:nvPr/>
        </p:nvPicPr>
        <p:blipFill rotWithShape="1">
          <a:blip r:embed="rId4"/>
          <a:srcRect t="55409"/>
          <a:stretch/>
        </p:blipFill>
        <p:spPr>
          <a:xfrm>
            <a:off x="5285858" y="1620453"/>
            <a:ext cx="6448666" cy="27301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648" y="1225552"/>
            <a:ext cx="5834973" cy="3235758"/>
          </a:xfrm>
          <a:prstGeom prst="rect">
            <a:avLst/>
          </a:prstGeom>
        </p:spPr>
      </p:pic>
    </p:spTree>
    <p:extLst>
      <p:ext uri="{BB962C8B-B14F-4D97-AF65-F5344CB8AC3E}">
        <p14:creationId xmlns:p14="http://schemas.microsoft.com/office/powerpoint/2010/main" val="262500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7"/>
                                        </p:tgtEl>
                                        <p:attrNameLst>
                                          <p:attrName>ppt_x</p:attrName>
                                        </p:attrNameLst>
                                      </p:cBhvr>
                                      <p:tavLst>
                                        <p:tav tm="0">
                                          <p:val>
                                            <p:strVal val="ppt_x"/>
                                          </p:val>
                                        </p:tav>
                                        <p:tav tm="100000">
                                          <p:val>
                                            <p:strVal val="ppt_x"/>
                                          </p:val>
                                        </p:tav>
                                      </p:tavLst>
                                    </p:anim>
                                    <p:anim calcmode="lin" valueType="num">
                                      <p:cBhvr additive="base">
                                        <p:cTn id="27" dur="500"/>
                                        <p:tgtEl>
                                          <p:spTgt spid="7"/>
                                        </p:tgtEl>
                                        <p:attrNameLst>
                                          <p:attrName>ppt_y</p:attrName>
                                        </p:attrNameLst>
                                      </p:cBhvr>
                                      <p:tavLst>
                                        <p:tav tm="0">
                                          <p:val>
                                            <p:strVal val="ppt_y"/>
                                          </p:val>
                                        </p:tav>
                                        <p:tav tm="100000">
                                          <p:val>
                                            <p:strVal val="1+ppt_h/2"/>
                                          </p:val>
                                        </p:tav>
                                      </p:tavLst>
                                    </p:anim>
                                    <p:set>
                                      <p:cBhvr>
                                        <p:cTn id="28" dur="1" fill="hold">
                                          <p:stCondLst>
                                            <p:cond delay="499"/>
                                          </p:stCondLst>
                                        </p:cTn>
                                        <p:tgtEl>
                                          <p:spTgt spid="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FA745708-9F0F-4512-85DA-5AB747CBE5A6}"/>
              </a:ext>
            </a:extLst>
          </p:cNvPr>
          <p:cNvPicPr>
            <a:picLocks noChangeAspect="1"/>
          </p:cNvPicPr>
          <p:nvPr/>
        </p:nvPicPr>
        <p:blipFill rotWithShape="1">
          <a:blip r:embed="rId2">
            <a:extLst>
              <a:ext uri="{28A0092B-C50C-407E-A947-70E740481C1C}">
                <a14:useLocalDpi xmlns:a14="http://schemas.microsoft.com/office/drawing/2010/main" val="0"/>
              </a:ext>
            </a:extLst>
          </a:blip>
          <a:srcRect l="71019" t="32767" r="14770" b="32292"/>
          <a:stretch/>
        </p:blipFill>
        <p:spPr>
          <a:xfrm>
            <a:off x="5696115" y="3059861"/>
            <a:ext cx="866273" cy="1337911"/>
          </a:xfrm>
          <a:prstGeom prst="rect">
            <a:avLst/>
          </a:prstGeom>
        </p:spPr>
      </p:pic>
      <p:pic>
        <p:nvPicPr>
          <p:cNvPr id="47" name="Picture 46">
            <a:extLst>
              <a:ext uri="{FF2B5EF4-FFF2-40B4-BE49-F238E27FC236}">
                <a16:creationId xmlns:a16="http://schemas.microsoft.com/office/drawing/2014/main" id="{33BEF549-5FD8-4999-B952-DD2300A3CA36}"/>
              </a:ext>
            </a:extLst>
          </p:cNvPr>
          <p:cNvPicPr>
            <a:picLocks noChangeAspect="1"/>
          </p:cNvPicPr>
          <p:nvPr/>
        </p:nvPicPr>
        <p:blipFill rotWithShape="1">
          <a:blip r:embed="rId2">
            <a:extLst>
              <a:ext uri="{28A0092B-C50C-407E-A947-70E740481C1C}">
                <a14:useLocalDpi xmlns:a14="http://schemas.microsoft.com/office/drawing/2010/main" val="0"/>
              </a:ext>
            </a:extLst>
          </a:blip>
          <a:srcRect l="56677" t="32767" r="28638" b="32292"/>
          <a:stretch/>
        </p:blipFill>
        <p:spPr>
          <a:xfrm>
            <a:off x="4774332" y="3089682"/>
            <a:ext cx="895149" cy="1337911"/>
          </a:xfrm>
          <a:prstGeom prst="rect">
            <a:avLst/>
          </a:prstGeom>
        </p:spPr>
      </p:pic>
      <p:pic>
        <p:nvPicPr>
          <p:cNvPr id="46" name="Picture 45">
            <a:extLst>
              <a:ext uri="{FF2B5EF4-FFF2-40B4-BE49-F238E27FC236}">
                <a16:creationId xmlns:a16="http://schemas.microsoft.com/office/drawing/2014/main" id="{B5E4B659-87CC-47FF-A7C4-EB6F1418D121}"/>
              </a:ext>
            </a:extLst>
          </p:cNvPr>
          <p:cNvPicPr>
            <a:picLocks noChangeAspect="1"/>
          </p:cNvPicPr>
          <p:nvPr/>
        </p:nvPicPr>
        <p:blipFill rotWithShape="1">
          <a:blip r:embed="rId2">
            <a:extLst>
              <a:ext uri="{28A0092B-C50C-407E-A947-70E740481C1C}">
                <a14:useLocalDpi xmlns:a14="http://schemas.microsoft.com/office/drawing/2010/main" val="0"/>
              </a:ext>
            </a:extLst>
          </a:blip>
          <a:srcRect l="43125" t="32767" r="42822" b="32292"/>
          <a:stretch/>
        </p:blipFill>
        <p:spPr>
          <a:xfrm>
            <a:off x="3856541" y="3036996"/>
            <a:ext cx="856648" cy="1337911"/>
          </a:xfrm>
          <a:prstGeom prst="rect">
            <a:avLst/>
          </a:prstGeom>
        </p:spPr>
      </p:pic>
      <p:pic>
        <p:nvPicPr>
          <p:cNvPr id="45" name="Picture 44">
            <a:extLst>
              <a:ext uri="{FF2B5EF4-FFF2-40B4-BE49-F238E27FC236}">
                <a16:creationId xmlns:a16="http://schemas.microsoft.com/office/drawing/2014/main" id="{F6CFFA52-6206-4B47-9827-AEC3897DE3CE}"/>
              </a:ext>
            </a:extLst>
          </p:cNvPr>
          <p:cNvPicPr>
            <a:picLocks noChangeAspect="1"/>
          </p:cNvPicPr>
          <p:nvPr/>
        </p:nvPicPr>
        <p:blipFill rotWithShape="1">
          <a:blip r:embed="rId2">
            <a:extLst>
              <a:ext uri="{28A0092B-C50C-407E-A947-70E740481C1C}">
                <a14:useLocalDpi xmlns:a14="http://schemas.microsoft.com/office/drawing/2010/main" val="0"/>
              </a:ext>
            </a:extLst>
          </a:blip>
          <a:srcRect l="28467" t="32767" r="56849" b="32292"/>
          <a:stretch/>
        </p:blipFill>
        <p:spPr>
          <a:xfrm>
            <a:off x="2974204" y="3023470"/>
            <a:ext cx="895150" cy="1337911"/>
          </a:xfrm>
          <a:prstGeom prst="rect">
            <a:avLst/>
          </a:prstGeom>
        </p:spPr>
      </p:pic>
      <p:pic>
        <p:nvPicPr>
          <p:cNvPr id="44" name="Picture 43">
            <a:extLst>
              <a:ext uri="{FF2B5EF4-FFF2-40B4-BE49-F238E27FC236}">
                <a16:creationId xmlns:a16="http://schemas.microsoft.com/office/drawing/2014/main" id="{DEDD2D30-A828-4EFE-9892-132B6576ACC6}"/>
              </a:ext>
            </a:extLst>
          </p:cNvPr>
          <p:cNvPicPr>
            <a:picLocks noChangeAspect="1"/>
          </p:cNvPicPr>
          <p:nvPr/>
        </p:nvPicPr>
        <p:blipFill rotWithShape="1">
          <a:blip r:embed="rId2">
            <a:extLst>
              <a:ext uri="{28A0092B-C50C-407E-A947-70E740481C1C}">
                <a14:useLocalDpi xmlns:a14="http://schemas.microsoft.com/office/drawing/2010/main" val="0"/>
              </a:ext>
            </a:extLst>
          </a:blip>
          <a:srcRect l="14441" t="32767" r="71191" b="32292"/>
          <a:stretch/>
        </p:blipFill>
        <p:spPr>
          <a:xfrm>
            <a:off x="2131061" y="3065482"/>
            <a:ext cx="875899" cy="1337911"/>
          </a:xfrm>
          <a:prstGeom prst="rect">
            <a:avLst/>
          </a:prstGeom>
        </p:spPr>
      </p:pic>
      <p:pic>
        <p:nvPicPr>
          <p:cNvPr id="43" name="Picture 42">
            <a:extLst>
              <a:ext uri="{FF2B5EF4-FFF2-40B4-BE49-F238E27FC236}">
                <a16:creationId xmlns:a16="http://schemas.microsoft.com/office/drawing/2014/main" id="{1FA2C146-70B7-4245-BF98-8EE7908FB5FB}"/>
              </a:ext>
            </a:extLst>
          </p:cNvPr>
          <p:cNvPicPr>
            <a:picLocks noChangeAspect="1"/>
          </p:cNvPicPr>
          <p:nvPr/>
        </p:nvPicPr>
        <p:blipFill rotWithShape="1">
          <a:blip r:embed="rId2">
            <a:extLst>
              <a:ext uri="{28A0092B-C50C-407E-A947-70E740481C1C}">
                <a14:useLocalDpi xmlns:a14="http://schemas.microsoft.com/office/drawing/2010/main" val="0"/>
              </a:ext>
            </a:extLst>
          </a:blip>
          <a:srcRect t="32767" r="85217" b="32292"/>
          <a:stretch/>
        </p:blipFill>
        <p:spPr>
          <a:xfrm>
            <a:off x="1286151" y="3091993"/>
            <a:ext cx="901167" cy="1337911"/>
          </a:xfrm>
          <a:prstGeom prst="rect">
            <a:avLst/>
          </a:prstGeom>
        </p:spPr>
      </p:pic>
      <p:sp>
        <p:nvSpPr>
          <p:cNvPr id="2" name="Slide Number Placeholder 1">
            <a:extLst>
              <a:ext uri="{FF2B5EF4-FFF2-40B4-BE49-F238E27FC236}">
                <a16:creationId xmlns:a16="http://schemas.microsoft.com/office/drawing/2014/main" id="{376A69AF-D7E0-425B-9528-2BD6F783F12B}"/>
              </a:ext>
            </a:extLst>
          </p:cNvPr>
          <p:cNvSpPr>
            <a:spLocks noGrp="1"/>
          </p:cNvSpPr>
          <p:nvPr>
            <p:ph type="sldNum" sz="quarter" idx="4"/>
          </p:nvPr>
        </p:nvSpPr>
        <p:spPr/>
        <p:txBody>
          <a:bodyPr/>
          <a:lstStyle/>
          <a:p>
            <a:fld id="{D8D877B3-D348-4611-9BDB-C5374591D951}" type="slidenum">
              <a:rPr lang="en-US" smtClean="0"/>
              <a:pPr/>
              <a:t>23</a:t>
            </a:fld>
            <a:endParaRPr lang="en-US" dirty="0"/>
          </a:p>
        </p:txBody>
      </p:sp>
      <p:sp>
        <p:nvSpPr>
          <p:cNvPr id="6" name="Text Placeholder 3">
            <a:extLst>
              <a:ext uri="{FF2B5EF4-FFF2-40B4-BE49-F238E27FC236}">
                <a16:creationId xmlns:a16="http://schemas.microsoft.com/office/drawing/2014/main" id="{097CEAED-50AF-4A28-BB08-45E4BB5B9636}"/>
              </a:ext>
            </a:extLst>
          </p:cNvPr>
          <p:cNvSpPr txBox="1">
            <a:spLocks/>
          </p:cNvSpPr>
          <p:nvPr/>
        </p:nvSpPr>
        <p:spPr>
          <a:xfrm>
            <a:off x="2112634" y="5510465"/>
            <a:ext cx="8336570" cy="120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fontScale="85000" lnSpcReduction="200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dirty="0"/>
              <a:t>Loop Invariant</a:t>
            </a:r>
          </a:p>
          <a:p>
            <a:pPr marL="0" indent="0" algn="ctr">
              <a:buNone/>
            </a:pPr>
            <a:r>
              <a:rPr lang="da-DK" b="1" dirty="0"/>
              <a:t>Ved begyndelsen af hver </a:t>
            </a:r>
            <a:r>
              <a:rPr lang="da-DK" b="1" dirty="0" err="1"/>
              <a:t>iteration</a:t>
            </a:r>
            <a:r>
              <a:rPr lang="da-DK" b="1" dirty="0"/>
              <a:t> i for-løkken, er sub-arrayet </a:t>
            </a:r>
            <a:r>
              <a:rPr lang="da-DK" b="1" i="1" dirty="0"/>
              <a:t>A[p…k-1] </a:t>
            </a:r>
            <a:r>
              <a:rPr lang="da-DK" b="1" dirty="0"/>
              <a:t>de </a:t>
            </a:r>
            <a:r>
              <a:rPr lang="da-DK" b="1" i="1" dirty="0" err="1"/>
              <a:t>k-p</a:t>
            </a:r>
            <a:r>
              <a:rPr lang="da-DK" b="1" dirty="0"/>
              <a:t> mindste elementer af </a:t>
            </a:r>
            <a:r>
              <a:rPr lang="da-DK" b="1" i="1" dirty="0"/>
              <a:t>L[1…n</a:t>
            </a:r>
            <a:r>
              <a:rPr lang="da-DK" b="1" i="1" baseline="-25000" dirty="0"/>
              <a:t>1</a:t>
            </a:r>
            <a:r>
              <a:rPr lang="da-DK" b="1" i="1" dirty="0"/>
              <a:t> + 1] </a:t>
            </a:r>
            <a:r>
              <a:rPr lang="da-DK" b="1" dirty="0"/>
              <a:t> og R[1…n</a:t>
            </a:r>
            <a:r>
              <a:rPr lang="da-DK" b="1" i="1" baseline="-25000" dirty="0"/>
              <a:t>2</a:t>
            </a:r>
            <a:r>
              <a:rPr lang="da-DK" b="1" dirty="0"/>
              <a:t> + 1] , i sorteret rækkefølge. I tillæg er L[i] og R[j] er de mindste elementer i </a:t>
            </a:r>
            <a:r>
              <a:rPr lang="da-DK" b="1" dirty="0" err="1"/>
              <a:t>arrayerne</a:t>
            </a:r>
            <a:r>
              <a:rPr lang="da-DK" b="1" dirty="0"/>
              <a:t> der ikke endnu er kopieret over til A.</a:t>
            </a:r>
          </a:p>
        </p:txBody>
      </p:sp>
      <p:pic>
        <p:nvPicPr>
          <p:cNvPr id="7" name="Picture 6">
            <a:extLst>
              <a:ext uri="{FF2B5EF4-FFF2-40B4-BE49-F238E27FC236}">
                <a16:creationId xmlns:a16="http://schemas.microsoft.com/office/drawing/2014/main" id="{99C95B5F-2016-4B9A-AF17-5CD8DDC99A7B}"/>
              </a:ext>
            </a:extLst>
          </p:cNvPr>
          <p:cNvPicPr>
            <a:picLocks noChangeAspect="1"/>
          </p:cNvPicPr>
          <p:nvPr/>
        </p:nvPicPr>
        <p:blipFill rotWithShape="1">
          <a:blip r:embed="rId5"/>
          <a:srcRect t="55409"/>
          <a:stretch/>
        </p:blipFill>
        <p:spPr>
          <a:xfrm>
            <a:off x="5743334" y="0"/>
            <a:ext cx="6448666" cy="2730166"/>
          </a:xfrm>
          <a:prstGeom prst="rect">
            <a:avLst/>
          </a:prstGeom>
        </p:spPr>
      </p:pic>
      <p:sp>
        <p:nvSpPr>
          <p:cNvPr id="8" name="Oval 7">
            <a:extLst>
              <a:ext uri="{FF2B5EF4-FFF2-40B4-BE49-F238E27FC236}">
                <a16:creationId xmlns:a16="http://schemas.microsoft.com/office/drawing/2014/main" id="{538C273E-130F-44DB-96BB-16E8D96E2FAE}"/>
              </a:ext>
            </a:extLst>
          </p:cNvPr>
          <p:cNvSpPr/>
          <p:nvPr/>
        </p:nvSpPr>
        <p:spPr>
          <a:xfrm>
            <a:off x="7290811" y="5947829"/>
            <a:ext cx="950495" cy="3102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C9E51208-0A98-42E0-A11F-EB0A588EE064}"/>
              </a:ext>
            </a:extLst>
          </p:cNvPr>
          <p:cNvSpPr/>
          <p:nvPr/>
        </p:nvSpPr>
        <p:spPr>
          <a:xfrm>
            <a:off x="2673502" y="6122235"/>
            <a:ext cx="1144735" cy="4021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AC9E6B77-BEF7-4A7C-8A01-E873F9510890}"/>
              </a:ext>
            </a:extLst>
          </p:cNvPr>
          <p:cNvSpPr/>
          <p:nvPr/>
        </p:nvSpPr>
        <p:spPr>
          <a:xfrm>
            <a:off x="4032420" y="6113997"/>
            <a:ext cx="1144735" cy="4021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11">
            <a:extLst>
              <a:ext uri="{FF2B5EF4-FFF2-40B4-BE49-F238E27FC236}">
                <a16:creationId xmlns:a16="http://schemas.microsoft.com/office/drawing/2014/main" id="{60D86F1C-4ECC-485D-A616-21E61D6DFCCC}"/>
              </a:ext>
            </a:extLst>
          </p:cNvPr>
          <p:cNvPicPr>
            <a:picLocks noChangeAspect="1"/>
          </p:cNvPicPr>
          <p:nvPr/>
        </p:nvPicPr>
        <p:blipFill rotWithShape="1">
          <a:blip r:embed="rId2">
            <a:extLst>
              <a:ext uri="{28A0092B-C50C-407E-A947-70E740481C1C}">
                <a14:useLocalDpi xmlns:a14="http://schemas.microsoft.com/office/drawing/2010/main" val="0"/>
              </a:ext>
            </a:extLst>
          </a:blip>
          <a:srcRect l="71019" t="32767" r="14770" b="32292"/>
          <a:stretch/>
        </p:blipFill>
        <p:spPr>
          <a:xfrm>
            <a:off x="2466995" y="854208"/>
            <a:ext cx="866273" cy="1337911"/>
          </a:xfrm>
          <a:prstGeom prst="rect">
            <a:avLst/>
          </a:prstGeom>
        </p:spPr>
      </p:pic>
      <p:pic>
        <p:nvPicPr>
          <p:cNvPr id="13" name="Picture 12">
            <a:extLst>
              <a:ext uri="{FF2B5EF4-FFF2-40B4-BE49-F238E27FC236}">
                <a16:creationId xmlns:a16="http://schemas.microsoft.com/office/drawing/2014/main" id="{9B7CD86D-30D5-4D29-AA90-8EECE6F0E361}"/>
              </a:ext>
            </a:extLst>
          </p:cNvPr>
          <p:cNvPicPr>
            <a:picLocks noChangeAspect="1"/>
          </p:cNvPicPr>
          <p:nvPr/>
        </p:nvPicPr>
        <p:blipFill rotWithShape="1">
          <a:blip r:embed="rId2">
            <a:extLst>
              <a:ext uri="{28A0092B-C50C-407E-A947-70E740481C1C}">
                <a14:useLocalDpi xmlns:a14="http://schemas.microsoft.com/office/drawing/2010/main" val="0"/>
              </a:ext>
            </a:extLst>
          </a:blip>
          <a:srcRect l="56677" t="32767" r="28638" b="32292"/>
          <a:stretch/>
        </p:blipFill>
        <p:spPr>
          <a:xfrm>
            <a:off x="4314013" y="873024"/>
            <a:ext cx="895149" cy="1337911"/>
          </a:xfrm>
          <a:prstGeom prst="rect">
            <a:avLst/>
          </a:prstGeom>
        </p:spPr>
      </p:pic>
      <p:pic>
        <p:nvPicPr>
          <p:cNvPr id="14" name="Picture 13">
            <a:extLst>
              <a:ext uri="{FF2B5EF4-FFF2-40B4-BE49-F238E27FC236}">
                <a16:creationId xmlns:a16="http://schemas.microsoft.com/office/drawing/2014/main" id="{CF2F61CF-74DB-46C4-86A2-9255FCDF8F42}"/>
              </a:ext>
            </a:extLst>
          </p:cNvPr>
          <p:cNvPicPr>
            <a:picLocks noChangeAspect="1"/>
          </p:cNvPicPr>
          <p:nvPr/>
        </p:nvPicPr>
        <p:blipFill rotWithShape="1">
          <a:blip r:embed="rId2">
            <a:extLst>
              <a:ext uri="{28A0092B-C50C-407E-A947-70E740481C1C}">
                <a14:useLocalDpi xmlns:a14="http://schemas.microsoft.com/office/drawing/2010/main" val="0"/>
              </a:ext>
            </a:extLst>
          </a:blip>
          <a:srcRect l="43125" t="32767" r="42822" b="32292"/>
          <a:stretch/>
        </p:blipFill>
        <p:spPr>
          <a:xfrm>
            <a:off x="4485523" y="857235"/>
            <a:ext cx="856648" cy="1337911"/>
          </a:xfrm>
          <a:prstGeom prst="rect">
            <a:avLst/>
          </a:prstGeom>
        </p:spPr>
      </p:pic>
      <p:pic>
        <p:nvPicPr>
          <p:cNvPr id="15" name="Picture 14">
            <a:extLst>
              <a:ext uri="{FF2B5EF4-FFF2-40B4-BE49-F238E27FC236}">
                <a16:creationId xmlns:a16="http://schemas.microsoft.com/office/drawing/2014/main" id="{D0F478E5-6671-4903-9295-D7DEC15D68FF}"/>
              </a:ext>
            </a:extLst>
          </p:cNvPr>
          <p:cNvPicPr>
            <a:picLocks noChangeAspect="1"/>
          </p:cNvPicPr>
          <p:nvPr/>
        </p:nvPicPr>
        <p:blipFill rotWithShape="1">
          <a:blip r:embed="rId2">
            <a:extLst>
              <a:ext uri="{28A0092B-C50C-407E-A947-70E740481C1C}">
                <a14:useLocalDpi xmlns:a14="http://schemas.microsoft.com/office/drawing/2010/main" val="0"/>
              </a:ext>
            </a:extLst>
          </a:blip>
          <a:srcRect l="28467" t="32767" r="56849" b="32292"/>
          <a:stretch/>
        </p:blipFill>
        <p:spPr>
          <a:xfrm>
            <a:off x="4641932" y="857234"/>
            <a:ext cx="895150" cy="1337911"/>
          </a:xfrm>
          <a:prstGeom prst="rect">
            <a:avLst/>
          </a:prstGeom>
        </p:spPr>
      </p:pic>
      <p:pic>
        <p:nvPicPr>
          <p:cNvPr id="16" name="Picture 15">
            <a:extLst>
              <a:ext uri="{FF2B5EF4-FFF2-40B4-BE49-F238E27FC236}">
                <a16:creationId xmlns:a16="http://schemas.microsoft.com/office/drawing/2014/main" id="{B3B16909-D112-49ED-A9AE-6FAEC526AE31}"/>
              </a:ext>
            </a:extLst>
          </p:cNvPr>
          <p:cNvPicPr>
            <a:picLocks noChangeAspect="1"/>
          </p:cNvPicPr>
          <p:nvPr/>
        </p:nvPicPr>
        <p:blipFill rotWithShape="1">
          <a:blip r:embed="rId2">
            <a:extLst>
              <a:ext uri="{28A0092B-C50C-407E-A947-70E740481C1C}">
                <a14:useLocalDpi xmlns:a14="http://schemas.microsoft.com/office/drawing/2010/main" val="0"/>
              </a:ext>
            </a:extLst>
          </a:blip>
          <a:srcRect l="14441" t="32767" r="71191" b="32292"/>
          <a:stretch/>
        </p:blipFill>
        <p:spPr>
          <a:xfrm>
            <a:off x="2594529" y="863616"/>
            <a:ext cx="875899" cy="1337911"/>
          </a:xfrm>
          <a:prstGeom prst="rect">
            <a:avLst/>
          </a:prstGeom>
        </p:spPr>
      </p:pic>
      <p:pic>
        <p:nvPicPr>
          <p:cNvPr id="17" name="Picture 16">
            <a:extLst>
              <a:ext uri="{FF2B5EF4-FFF2-40B4-BE49-F238E27FC236}">
                <a16:creationId xmlns:a16="http://schemas.microsoft.com/office/drawing/2014/main" id="{F29510FC-56DD-44C6-9C6E-1FC7087B6AE6}"/>
              </a:ext>
            </a:extLst>
          </p:cNvPr>
          <p:cNvPicPr>
            <a:picLocks noChangeAspect="1"/>
          </p:cNvPicPr>
          <p:nvPr/>
        </p:nvPicPr>
        <p:blipFill rotWithShape="1">
          <a:blip r:embed="rId2">
            <a:extLst>
              <a:ext uri="{28A0092B-C50C-407E-A947-70E740481C1C}">
                <a14:useLocalDpi xmlns:a14="http://schemas.microsoft.com/office/drawing/2010/main" val="0"/>
              </a:ext>
            </a:extLst>
          </a:blip>
          <a:srcRect t="32767" r="85217" b="32292"/>
          <a:stretch/>
        </p:blipFill>
        <p:spPr>
          <a:xfrm>
            <a:off x="2702270" y="873024"/>
            <a:ext cx="901167" cy="1337911"/>
          </a:xfrm>
          <a:prstGeom prst="rect">
            <a:avLst/>
          </a:prstGeom>
        </p:spPr>
      </p:pic>
      <p:sp>
        <p:nvSpPr>
          <p:cNvPr id="18" name="Rectangle 17">
            <a:extLst>
              <a:ext uri="{FF2B5EF4-FFF2-40B4-BE49-F238E27FC236}">
                <a16:creationId xmlns:a16="http://schemas.microsoft.com/office/drawing/2014/main" id="{D4241C9F-44F3-4BE8-A035-2ECFCBCBE74E}"/>
              </a:ext>
            </a:extLst>
          </p:cNvPr>
          <p:cNvSpPr/>
          <p:nvPr/>
        </p:nvSpPr>
        <p:spPr>
          <a:xfrm>
            <a:off x="2108453" y="3132912"/>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Rectangle 18">
            <a:extLst>
              <a:ext uri="{FF2B5EF4-FFF2-40B4-BE49-F238E27FC236}">
                <a16:creationId xmlns:a16="http://schemas.microsoft.com/office/drawing/2014/main" id="{527F2B9C-3AC9-4CE8-807A-B8CBC6D560DE}"/>
              </a:ext>
            </a:extLst>
          </p:cNvPr>
          <p:cNvSpPr/>
          <p:nvPr/>
        </p:nvSpPr>
        <p:spPr>
          <a:xfrm>
            <a:off x="1267940" y="3046453"/>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Rectangle 19">
            <a:extLst>
              <a:ext uri="{FF2B5EF4-FFF2-40B4-BE49-F238E27FC236}">
                <a16:creationId xmlns:a16="http://schemas.microsoft.com/office/drawing/2014/main" id="{D895B432-7B87-4960-A62B-E9472C3629D3}"/>
              </a:ext>
            </a:extLst>
          </p:cNvPr>
          <p:cNvSpPr/>
          <p:nvPr/>
        </p:nvSpPr>
        <p:spPr>
          <a:xfrm>
            <a:off x="2976231" y="3062242"/>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Rectangle 20">
            <a:extLst>
              <a:ext uri="{FF2B5EF4-FFF2-40B4-BE49-F238E27FC236}">
                <a16:creationId xmlns:a16="http://schemas.microsoft.com/office/drawing/2014/main" id="{7C136A71-19E9-4C59-8D49-EC46984FAFEB}"/>
              </a:ext>
            </a:extLst>
          </p:cNvPr>
          <p:cNvSpPr/>
          <p:nvPr/>
        </p:nvSpPr>
        <p:spPr>
          <a:xfrm>
            <a:off x="3844710" y="3123455"/>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Rectangle 21">
            <a:extLst>
              <a:ext uri="{FF2B5EF4-FFF2-40B4-BE49-F238E27FC236}">
                <a16:creationId xmlns:a16="http://schemas.microsoft.com/office/drawing/2014/main" id="{7092C780-77D4-43AE-8306-FB4895D4F3BC}"/>
              </a:ext>
            </a:extLst>
          </p:cNvPr>
          <p:cNvSpPr/>
          <p:nvPr/>
        </p:nvSpPr>
        <p:spPr>
          <a:xfrm>
            <a:off x="4802298" y="3074440"/>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a:extLst>
              <a:ext uri="{FF2B5EF4-FFF2-40B4-BE49-F238E27FC236}">
                <a16:creationId xmlns:a16="http://schemas.microsoft.com/office/drawing/2014/main" id="{9EA2DF41-25BB-47DE-8191-B8A363C37725}"/>
              </a:ext>
            </a:extLst>
          </p:cNvPr>
          <p:cNvSpPr/>
          <p:nvPr/>
        </p:nvSpPr>
        <p:spPr>
          <a:xfrm>
            <a:off x="4857784" y="472113"/>
            <a:ext cx="351378" cy="369332"/>
          </a:xfrm>
          <a:prstGeom prst="rect">
            <a:avLst/>
          </a:prstGeom>
        </p:spPr>
        <p:txBody>
          <a:bodyPr wrap="none">
            <a:spAutoFit/>
          </a:bodyPr>
          <a:lstStyle/>
          <a:p>
            <a:r>
              <a:rPr lang="da-DK" b="1" dirty="0"/>
              <a:t>R</a:t>
            </a:r>
            <a:endParaRPr lang="da-DK" dirty="0"/>
          </a:p>
        </p:txBody>
      </p:sp>
      <p:sp>
        <p:nvSpPr>
          <p:cNvPr id="24" name="Rectangle 23">
            <a:extLst>
              <a:ext uri="{FF2B5EF4-FFF2-40B4-BE49-F238E27FC236}">
                <a16:creationId xmlns:a16="http://schemas.microsoft.com/office/drawing/2014/main" id="{8F96F08F-0511-41C8-A36C-27317D41E6A6}"/>
              </a:ext>
            </a:extLst>
          </p:cNvPr>
          <p:cNvSpPr/>
          <p:nvPr/>
        </p:nvSpPr>
        <p:spPr>
          <a:xfrm>
            <a:off x="2856234" y="451055"/>
            <a:ext cx="325730" cy="369332"/>
          </a:xfrm>
          <a:prstGeom prst="rect">
            <a:avLst/>
          </a:prstGeom>
        </p:spPr>
        <p:txBody>
          <a:bodyPr wrap="none">
            <a:spAutoFit/>
          </a:bodyPr>
          <a:lstStyle/>
          <a:p>
            <a:r>
              <a:rPr lang="da-DK" b="1" dirty="0"/>
              <a:t>L</a:t>
            </a:r>
            <a:endParaRPr lang="da-DK" dirty="0"/>
          </a:p>
        </p:txBody>
      </p:sp>
      <p:sp>
        <p:nvSpPr>
          <p:cNvPr id="25" name="Rectangle 24">
            <a:extLst>
              <a:ext uri="{FF2B5EF4-FFF2-40B4-BE49-F238E27FC236}">
                <a16:creationId xmlns:a16="http://schemas.microsoft.com/office/drawing/2014/main" id="{E95BDC94-1D8E-467B-BA47-CA697331A803}"/>
              </a:ext>
            </a:extLst>
          </p:cNvPr>
          <p:cNvSpPr/>
          <p:nvPr/>
        </p:nvSpPr>
        <p:spPr>
          <a:xfrm>
            <a:off x="339988" y="3192185"/>
            <a:ext cx="351378" cy="369332"/>
          </a:xfrm>
          <a:prstGeom prst="rect">
            <a:avLst/>
          </a:prstGeom>
        </p:spPr>
        <p:txBody>
          <a:bodyPr wrap="none">
            <a:spAutoFit/>
          </a:bodyPr>
          <a:lstStyle/>
          <a:p>
            <a:r>
              <a:rPr lang="da-DK" b="1" dirty="0"/>
              <a:t>A</a:t>
            </a:r>
            <a:endParaRPr lang="da-DK" dirty="0"/>
          </a:p>
        </p:txBody>
      </p:sp>
      <p:cxnSp>
        <p:nvCxnSpPr>
          <p:cNvPr id="27" name="Straight Arrow Connector 26">
            <a:extLst>
              <a:ext uri="{FF2B5EF4-FFF2-40B4-BE49-F238E27FC236}">
                <a16:creationId xmlns:a16="http://schemas.microsoft.com/office/drawing/2014/main" id="{EE132ED7-FE1C-43E0-ABAA-6752909D60F2}"/>
              </a:ext>
            </a:extLst>
          </p:cNvPr>
          <p:cNvCxnSpPr>
            <a:stCxn id="8" idx="2"/>
          </p:cNvCxnSpPr>
          <p:nvPr/>
        </p:nvCxnSpPr>
        <p:spPr>
          <a:xfrm flipH="1" flipV="1">
            <a:off x="677494" y="3561517"/>
            <a:ext cx="6613317" cy="25414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A626E9E-DE1A-46C9-AA35-D656C606093F}"/>
              </a:ext>
            </a:extLst>
          </p:cNvPr>
          <p:cNvCxnSpPr>
            <a:cxnSpLocks/>
            <a:stCxn id="9" idx="1"/>
            <a:endCxn id="17" idx="2"/>
          </p:cNvCxnSpPr>
          <p:nvPr/>
        </p:nvCxnSpPr>
        <p:spPr>
          <a:xfrm flipV="1">
            <a:off x="2841145" y="2210935"/>
            <a:ext cx="311709" cy="39701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E4FEFAF-D7B3-4F76-AB15-DED034E3D584}"/>
              </a:ext>
            </a:extLst>
          </p:cNvPr>
          <p:cNvCxnSpPr>
            <a:cxnSpLocks/>
            <a:stCxn id="10" idx="7"/>
            <a:endCxn id="15" idx="2"/>
          </p:cNvCxnSpPr>
          <p:nvPr/>
        </p:nvCxnSpPr>
        <p:spPr>
          <a:xfrm flipV="1">
            <a:off x="5009512" y="2195145"/>
            <a:ext cx="79995" cy="39777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62A3CF5-9455-4904-8DBF-574C17B18C88}"/>
              </a:ext>
            </a:extLst>
          </p:cNvPr>
          <p:cNvSpPr/>
          <p:nvPr/>
        </p:nvSpPr>
        <p:spPr>
          <a:xfrm>
            <a:off x="8489092" y="6159953"/>
            <a:ext cx="404221" cy="3102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8C839F8F-8921-4B7C-A36E-663D11352B60}"/>
              </a:ext>
            </a:extLst>
          </p:cNvPr>
          <p:cNvSpPr/>
          <p:nvPr/>
        </p:nvSpPr>
        <p:spPr>
          <a:xfrm>
            <a:off x="7837085" y="6133943"/>
            <a:ext cx="404221" cy="3102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9" name="Rectangle 48">
            <a:extLst>
              <a:ext uri="{FF2B5EF4-FFF2-40B4-BE49-F238E27FC236}">
                <a16:creationId xmlns:a16="http://schemas.microsoft.com/office/drawing/2014/main" id="{7F55F27C-C904-4A56-B1C4-C6320850ED2D}"/>
              </a:ext>
            </a:extLst>
          </p:cNvPr>
          <p:cNvSpPr/>
          <p:nvPr/>
        </p:nvSpPr>
        <p:spPr>
          <a:xfrm>
            <a:off x="5708994" y="3023470"/>
            <a:ext cx="840513" cy="1251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41297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22"/>
                                        </p:tgtEl>
                                      </p:cBhvr>
                                    </p:animEffect>
                                    <p:set>
                                      <p:cBhvr>
                                        <p:cTn id="65" dur="1" fill="hold">
                                          <p:stCondLst>
                                            <p:cond delay="499"/>
                                          </p:stCondLst>
                                        </p:cTn>
                                        <p:tgtEl>
                                          <p:spTgt spid="2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49"/>
                                        </p:tgtEl>
                                      </p:cBhvr>
                                    </p:animEffect>
                                    <p:set>
                                      <p:cBhvr>
                                        <p:cTn id="72" dur="1" fill="hold">
                                          <p:stCondLst>
                                            <p:cond delay="499"/>
                                          </p:stCondLst>
                                        </p:cTn>
                                        <p:tgtEl>
                                          <p:spTgt spid="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8" grpId="0" animBg="1"/>
      <p:bldP spid="19" grpId="0" animBg="1"/>
      <p:bldP spid="20" grpId="0" animBg="1"/>
      <p:bldP spid="21" grpId="0" animBg="1"/>
      <p:bldP spid="22" grpId="0" animBg="1"/>
      <p:bldP spid="35" grpId="0" animBg="1"/>
      <p:bldP spid="36" grpId="0" animBg="1"/>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24</a:t>
            </a:fld>
            <a:endParaRPr lang="en-US" dirty="0"/>
          </a:p>
        </p:txBody>
      </p:sp>
      <p:sp>
        <p:nvSpPr>
          <p:cNvPr id="3" name="Title 2"/>
          <p:cNvSpPr>
            <a:spLocks noGrp="1"/>
          </p:cNvSpPr>
          <p:nvPr>
            <p:ph type="title"/>
          </p:nvPr>
        </p:nvSpPr>
        <p:spPr/>
        <p:txBody>
          <a:bodyPr/>
          <a:lstStyle/>
          <a:p>
            <a:r>
              <a:rPr lang="da-DK" i="1" dirty="0"/>
              <a:t>Merge: </a:t>
            </a:r>
            <a:r>
              <a:rPr lang="da-DK" i="1" dirty="0" err="1"/>
              <a:t>Initialisering</a:t>
            </a:r>
            <a:endParaRPr lang="da-DK" i="1" dirty="0"/>
          </a:p>
        </p:txBody>
      </p:sp>
      <p:sp>
        <p:nvSpPr>
          <p:cNvPr id="4" name="Text Placeholder 3"/>
          <p:cNvSpPr>
            <a:spLocks noGrp="1"/>
          </p:cNvSpPr>
          <p:nvPr>
            <p:ph type="body" sz="quarter" idx="12"/>
          </p:nvPr>
        </p:nvSpPr>
        <p:spPr>
          <a:xfrm>
            <a:off x="587375" y="2065337"/>
            <a:ext cx="4698483" cy="3703696"/>
          </a:xfrm>
        </p:spPr>
        <p:txBody>
          <a:bodyPr/>
          <a:lstStyle/>
          <a:p>
            <a:r>
              <a:rPr lang="da-DK" dirty="0"/>
              <a:t>Holder den inden første </a:t>
            </a:r>
            <a:r>
              <a:rPr lang="da-DK" dirty="0" err="1"/>
              <a:t>iteration</a:t>
            </a:r>
            <a:r>
              <a:rPr lang="da-DK" dirty="0"/>
              <a:t>?</a:t>
            </a:r>
          </a:p>
          <a:p>
            <a:r>
              <a:rPr lang="da-DK" dirty="0"/>
              <a:t>Inden den første </a:t>
            </a:r>
            <a:r>
              <a:rPr lang="da-DK" dirty="0" err="1"/>
              <a:t>iterationen</a:t>
            </a:r>
            <a:r>
              <a:rPr lang="da-DK" dirty="0"/>
              <a:t> er k = p og i = j = 1</a:t>
            </a:r>
          </a:p>
          <a:p>
            <a:r>
              <a:rPr lang="da-DK" dirty="0"/>
              <a:t>Altså er </a:t>
            </a:r>
            <a:r>
              <a:rPr lang="da-DK" b="1" i="1" dirty="0"/>
              <a:t>A[p…k-1] </a:t>
            </a:r>
            <a:r>
              <a:rPr lang="da-DK" dirty="0"/>
              <a:t>tom, og indeholder dermed de </a:t>
            </a:r>
            <a:r>
              <a:rPr lang="da-DK" b="1" dirty="0"/>
              <a:t>k – p = 0 </a:t>
            </a:r>
            <a:r>
              <a:rPr lang="da-DK" dirty="0"/>
              <a:t>mindste elementer fra L og R</a:t>
            </a:r>
          </a:p>
          <a:p>
            <a:r>
              <a:rPr lang="da-DK" dirty="0"/>
              <a:t>Siden i = j = 1, og L og R er sorterede, er L[i] og R[j] også de mindste elementer der ikke endnu er kopieret over til A</a:t>
            </a:r>
          </a:p>
        </p:txBody>
      </p:sp>
      <p:sp>
        <p:nvSpPr>
          <p:cNvPr id="6" name="Text Placeholder 3"/>
          <p:cNvSpPr txBox="1">
            <a:spLocks/>
          </p:cNvSpPr>
          <p:nvPr/>
        </p:nvSpPr>
        <p:spPr>
          <a:xfrm>
            <a:off x="1908097" y="4572001"/>
            <a:ext cx="8336570" cy="120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fontScale="85000" lnSpcReduction="200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dirty="0"/>
              <a:t>Loop Invariant</a:t>
            </a:r>
          </a:p>
          <a:p>
            <a:pPr marL="0" indent="0" algn="ctr">
              <a:buNone/>
            </a:pPr>
            <a:r>
              <a:rPr lang="da-DK" b="1" dirty="0"/>
              <a:t>Ved begyndelsen af hver </a:t>
            </a:r>
            <a:r>
              <a:rPr lang="da-DK" b="1" dirty="0" err="1"/>
              <a:t>iteration</a:t>
            </a:r>
            <a:r>
              <a:rPr lang="da-DK" b="1" dirty="0"/>
              <a:t> i for-løkken, er sub-arrayet </a:t>
            </a:r>
            <a:r>
              <a:rPr lang="da-DK" b="1" i="1" dirty="0"/>
              <a:t>A[p…k-1] </a:t>
            </a:r>
            <a:r>
              <a:rPr lang="da-DK" b="1" dirty="0"/>
              <a:t>de </a:t>
            </a:r>
            <a:r>
              <a:rPr lang="da-DK" b="1" i="1" dirty="0" err="1"/>
              <a:t>k-p</a:t>
            </a:r>
            <a:r>
              <a:rPr lang="da-DK" b="1" dirty="0"/>
              <a:t> mindste elementer af </a:t>
            </a:r>
            <a:r>
              <a:rPr lang="da-DK" b="1" i="1" dirty="0"/>
              <a:t>L[1…n</a:t>
            </a:r>
            <a:r>
              <a:rPr lang="da-DK" b="1" i="1" baseline="-25000" dirty="0"/>
              <a:t>1</a:t>
            </a:r>
            <a:r>
              <a:rPr lang="da-DK" b="1" i="1" dirty="0"/>
              <a:t> + 1] </a:t>
            </a:r>
            <a:r>
              <a:rPr lang="da-DK" b="1" dirty="0"/>
              <a:t> og R[1…n</a:t>
            </a:r>
            <a:r>
              <a:rPr lang="da-DK" b="1" i="1" baseline="-25000" dirty="0"/>
              <a:t>2</a:t>
            </a:r>
            <a:r>
              <a:rPr lang="da-DK" b="1" dirty="0"/>
              <a:t> + 1] , i sorteret rækkefølge. I tillæg er L[i] og R[j] er de mindste elementer i </a:t>
            </a:r>
            <a:r>
              <a:rPr lang="da-DK" b="1" dirty="0" err="1"/>
              <a:t>arrayerne</a:t>
            </a:r>
            <a:r>
              <a:rPr lang="da-DK" b="1" dirty="0"/>
              <a:t> der ikke endnu er kopieret over til A.</a:t>
            </a:r>
          </a:p>
        </p:txBody>
      </p:sp>
      <p:pic>
        <p:nvPicPr>
          <p:cNvPr id="8" name="Picture 7"/>
          <p:cNvPicPr>
            <a:picLocks noChangeAspect="1"/>
          </p:cNvPicPr>
          <p:nvPr/>
        </p:nvPicPr>
        <p:blipFill rotWithShape="1">
          <a:blip r:embed="rId4"/>
          <a:srcRect t="55409"/>
          <a:stretch/>
        </p:blipFill>
        <p:spPr>
          <a:xfrm>
            <a:off x="5285858" y="1620453"/>
            <a:ext cx="6448666" cy="2730166"/>
          </a:xfrm>
          <a:prstGeom prst="rect">
            <a:avLst/>
          </a:prstGeom>
        </p:spPr>
      </p:pic>
      <p:sp>
        <p:nvSpPr>
          <p:cNvPr id="5" name="Oval 4">
            <a:extLst>
              <a:ext uri="{FF2B5EF4-FFF2-40B4-BE49-F238E27FC236}">
                <a16:creationId xmlns:a16="http://schemas.microsoft.com/office/drawing/2014/main" id="{6C82B97D-CDD1-C440-8E9F-0E656F0BA4B8}"/>
              </a:ext>
            </a:extLst>
          </p:cNvPr>
          <p:cNvSpPr/>
          <p:nvPr/>
        </p:nvSpPr>
        <p:spPr>
          <a:xfrm>
            <a:off x="3581926" y="2541401"/>
            <a:ext cx="567558" cy="315311"/>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Oval 6">
            <a:extLst>
              <a:ext uri="{FF2B5EF4-FFF2-40B4-BE49-F238E27FC236}">
                <a16:creationId xmlns:a16="http://schemas.microsoft.com/office/drawing/2014/main" id="{604CB567-4E13-B087-63BC-1E6EBC5C0927}"/>
              </a:ext>
            </a:extLst>
          </p:cNvPr>
          <p:cNvSpPr/>
          <p:nvPr/>
        </p:nvSpPr>
        <p:spPr>
          <a:xfrm>
            <a:off x="4357692" y="2536145"/>
            <a:ext cx="838622" cy="3153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3443434E-3AE3-AE89-80F0-4F49A256D0A0}"/>
              </a:ext>
            </a:extLst>
          </p:cNvPr>
          <p:cNvSpPr/>
          <p:nvPr/>
        </p:nvSpPr>
        <p:spPr>
          <a:xfrm>
            <a:off x="5695949" y="1545021"/>
            <a:ext cx="1136374" cy="7312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BE969603-CDA8-A453-0041-F9E7864F59BB}"/>
              </a:ext>
            </a:extLst>
          </p:cNvPr>
          <p:cNvSpPr/>
          <p:nvPr/>
        </p:nvSpPr>
        <p:spPr>
          <a:xfrm>
            <a:off x="6226927" y="2276297"/>
            <a:ext cx="917107" cy="378616"/>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98798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7"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25</a:t>
            </a:fld>
            <a:endParaRPr lang="en-US" dirty="0"/>
          </a:p>
        </p:txBody>
      </p:sp>
      <p:sp>
        <p:nvSpPr>
          <p:cNvPr id="3" name="Title 2"/>
          <p:cNvSpPr>
            <a:spLocks noGrp="1"/>
          </p:cNvSpPr>
          <p:nvPr>
            <p:ph type="title"/>
          </p:nvPr>
        </p:nvSpPr>
        <p:spPr>
          <a:xfrm>
            <a:off x="587375" y="370290"/>
            <a:ext cx="5013326" cy="1474385"/>
          </a:xfrm>
        </p:spPr>
        <p:txBody>
          <a:bodyPr/>
          <a:lstStyle/>
          <a:p>
            <a:r>
              <a:rPr lang="da-DK" i="1" dirty="0"/>
              <a:t>Merge: Maintenance</a:t>
            </a:r>
          </a:p>
        </p:txBody>
      </p:sp>
      <p:sp>
        <p:nvSpPr>
          <p:cNvPr id="4" name="Text Placeholder 3"/>
          <p:cNvSpPr>
            <a:spLocks noGrp="1"/>
          </p:cNvSpPr>
          <p:nvPr>
            <p:ph type="body" sz="quarter" idx="12"/>
          </p:nvPr>
        </p:nvSpPr>
        <p:spPr>
          <a:xfrm>
            <a:off x="587375" y="2065337"/>
            <a:ext cx="4793147" cy="3703696"/>
          </a:xfrm>
        </p:spPr>
        <p:txBody>
          <a:bodyPr>
            <a:normAutofit lnSpcReduction="10000"/>
          </a:bodyPr>
          <a:lstStyle/>
          <a:p>
            <a:r>
              <a:rPr lang="da-DK" dirty="0"/>
              <a:t>Vi skal vise at hver </a:t>
            </a:r>
            <a:r>
              <a:rPr lang="da-DK" dirty="0" err="1"/>
              <a:t>iteration</a:t>
            </a:r>
            <a:r>
              <a:rPr lang="da-DK" dirty="0"/>
              <a:t> opretholder invarianten</a:t>
            </a:r>
          </a:p>
          <a:p>
            <a:r>
              <a:rPr lang="da-DK" dirty="0"/>
              <a:t>To cases: (1) </a:t>
            </a:r>
            <a:r>
              <a:rPr lang="da-DK" b="1" dirty="0"/>
              <a:t>L[i] </a:t>
            </a:r>
            <a:r>
              <a:rPr lang="el-GR" b="1" dirty="0"/>
              <a:t>≤</a:t>
            </a:r>
            <a:r>
              <a:rPr lang="da-DK" b="1" dirty="0"/>
              <a:t> R[j] </a:t>
            </a:r>
            <a:r>
              <a:rPr lang="da-DK" dirty="0"/>
              <a:t>og (2) </a:t>
            </a:r>
            <a:r>
              <a:rPr lang="da-DK" b="1" dirty="0"/>
              <a:t>L[i] &gt; R[j]</a:t>
            </a:r>
          </a:p>
          <a:p>
            <a:pPr marL="681038" lvl="1" indent="-342900">
              <a:buFont typeface="+mj-lt"/>
              <a:buAutoNum type="arabicPeriod"/>
            </a:pPr>
            <a:r>
              <a:rPr lang="da-DK" dirty="0"/>
              <a:t>- Hvis  L[i]</a:t>
            </a:r>
            <a:r>
              <a:rPr lang="el-GR" dirty="0"/>
              <a:t> ≤</a:t>
            </a:r>
            <a:r>
              <a:rPr lang="da-DK" dirty="0"/>
              <a:t> R[j], er L[i] det mindste element som endnu ikke er kopieret ind i A.</a:t>
            </a:r>
            <a:br>
              <a:rPr lang="da-DK" dirty="0"/>
            </a:br>
            <a:r>
              <a:rPr lang="da-DK" dirty="0"/>
              <a:t>- Siden </a:t>
            </a:r>
            <a:r>
              <a:rPr lang="da-DK" i="1" dirty="0"/>
              <a:t>A[p…k-1] indeholder de </a:t>
            </a:r>
            <a:r>
              <a:rPr lang="da-DK" i="1" dirty="0" err="1"/>
              <a:t>k-p</a:t>
            </a:r>
            <a:r>
              <a:rPr lang="da-DK" i="1" dirty="0"/>
              <a:t> mindste elementer, indeholder subarrayet</a:t>
            </a:r>
            <a:br>
              <a:rPr lang="da-DK" i="1" dirty="0"/>
            </a:br>
            <a:r>
              <a:rPr lang="da-DK" i="1" dirty="0"/>
              <a:t>A[p…k] de k – p </a:t>
            </a:r>
            <a:r>
              <a:rPr lang="da-DK" b="1" i="1" dirty="0"/>
              <a:t>+ 1</a:t>
            </a:r>
            <a:r>
              <a:rPr lang="da-DK" i="1" dirty="0"/>
              <a:t> mindste elementer, </a:t>
            </a:r>
            <a:r>
              <a:rPr lang="da-DK" b="1" i="1" dirty="0"/>
              <a:t>efter</a:t>
            </a:r>
            <a:r>
              <a:rPr lang="da-DK" i="1" dirty="0"/>
              <a:t> kopiering af L[i] ind i A[k]. </a:t>
            </a:r>
            <a:br>
              <a:rPr lang="da-DK" i="1" dirty="0"/>
            </a:br>
            <a:r>
              <a:rPr lang="da-DK" i="1" dirty="0"/>
              <a:t>- Når k og i </a:t>
            </a:r>
            <a:r>
              <a:rPr lang="da-DK" i="1" dirty="0" err="1"/>
              <a:t>inkrementeres</a:t>
            </a:r>
            <a:r>
              <a:rPr lang="da-DK" i="1" dirty="0"/>
              <a:t>, er invarianten dermed opretholdt.</a:t>
            </a:r>
          </a:p>
          <a:p>
            <a:pPr marL="681038" lvl="1" indent="-342900">
              <a:buFont typeface="+mj-lt"/>
              <a:buAutoNum type="arabicPeriod"/>
            </a:pPr>
            <a:r>
              <a:rPr lang="da-DK" i="1" dirty="0"/>
              <a:t>Hvis L[i] &gt; R[j], bruger vi det samme argument, men med udskiftning af L[i] med R[j]</a:t>
            </a:r>
            <a:endParaRPr lang="da-DK" dirty="0"/>
          </a:p>
        </p:txBody>
      </p:sp>
      <p:sp>
        <p:nvSpPr>
          <p:cNvPr id="6" name="Text Placeholder 3"/>
          <p:cNvSpPr txBox="1">
            <a:spLocks/>
          </p:cNvSpPr>
          <p:nvPr/>
        </p:nvSpPr>
        <p:spPr>
          <a:xfrm>
            <a:off x="3765773" y="163539"/>
            <a:ext cx="8336570" cy="120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fontScale="85000" lnSpcReduction="200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dirty="0"/>
              <a:t>Loop Invariant</a:t>
            </a:r>
          </a:p>
          <a:p>
            <a:pPr marL="0" indent="0" algn="ctr">
              <a:buNone/>
            </a:pPr>
            <a:r>
              <a:rPr lang="da-DK" b="1" dirty="0"/>
              <a:t>Ved begyndelsen af hver </a:t>
            </a:r>
            <a:r>
              <a:rPr lang="da-DK" b="1" dirty="0" err="1"/>
              <a:t>iteration</a:t>
            </a:r>
            <a:r>
              <a:rPr lang="da-DK" b="1" dirty="0"/>
              <a:t> i for-løkken, er sub-arrayet </a:t>
            </a:r>
            <a:r>
              <a:rPr lang="da-DK" b="1" i="1" dirty="0"/>
              <a:t>A[p…k-1] </a:t>
            </a:r>
            <a:r>
              <a:rPr lang="da-DK" b="1" dirty="0"/>
              <a:t>de </a:t>
            </a:r>
            <a:r>
              <a:rPr lang="da-DK" b="1" i="1" dirty="0" err="1"/>
              <a:t>k-p</a:t>
            </a:r>
            <a:r>
              <a:rPr lang="da-DK" b="1" dirty="0"/>
              <a:t> mindste elementer af </a:t>
            </a:r>
            <a:r>
              <a:rPr lang="da-DK" b="1" i="1" dirty="0"/>
              <a:t>L[1…n</a:t>
            </a:r>
            <a:r>
              <a:rPr lang="da-DK" b="1" i="1" baseline="-25000" dirty="0"/>
              <a:t>1</a:t>
            </a:r>
            <a:r>
              <a:rPr lang="da-DK" b="1" i="1" dirty="0"/>
              <a:t> + 1] </a:t>
            </a:r>
            <a:r>
              <a:rPr lang="da-DK" b="1" dirty="0"/>
              <a:t> og R[1…n</a:t>
            </a:r>
            <a:r>
              <a:rPr lang="da-DK" b="1" i="1" baseline="-25000" dirty="0"/>
              <a:t>2</a:t>
            </a:r>
            <a:r>
              <a:rPr lang="da-DK" b="1" dirty="0"/>
              <a:t> + 1] , i sorteret rækkefølge. I tillæg er L[i] og R[j] er de mindste elementer i </a:t>
            </a:r>
            <a:r>
              <a:rPr lang="da-DK" b="1" dirty="0" err="1"/>
              <a:t>arrayerne</a:t>
            </a:r>
            <a:r>
              <a:rPr lang="da-DK" b="1" dirty="0"/>
              <a:t> der ikke endnu er kopieret over til A.</a:t>
            </a:r>
          </a:p>
        </p:txBody>
      </p:sp>
      <p:pic>
        <p:nvPicPr>
          <p:cNvPr id="8" name="Picture 7"/>
          <p:cNvPicPr>
            <a:picLocks noChangeAspect="1"/>
          </p:cNvPicPr>
          <p:nvPr/>
        </p:nvPicPr>
        <p:blipFill rotWithShape="1">
          <a:blip r:embed="rId4"/>
          <a:srcRect t="55409"/>
          <a:stretch/>
        </p:blipFill>
        <p:spPr>
          <a:xfrm>
            <a:off x="5285858" y="1620453"/>
            <a:ext cx="6448666" cy="2730166"/>
          </a:xfrm>
          <a:prstGeom prst="rect">
            <a:avLst/>
          </a:prstGeom>
        </p:spPr>
      </p:pic>
      <p:sp>
        <p:nvSpPr>
          <p:cNvPr id="5" name="Oval 4">
            <a:extLst>
              <a:ext uri="{FF2B5EF4-FFF2-40B4-BE49-F238E27FC236}">
                <a16:creationId xmlns:a16="http://schemas.microsoft.com/office/drawing/2014/main" id="{28D15CF0-7144-06C5-3DFD-1533C9C3A583}"/>
              </a:ext>
            </a:extLst>
          </p:cNvPr>
          <p:cNvSpPr/>
          <p:nvPr/>
        </p:nvSpPr>
        <p:spPr>
          <a:xfrm>
            <a:off x="1753125" y="3030353"/>
            <a:ext cx="1387023" cy="355251"/>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Oval 6">
            <a:extLst>
              <a:ext uri="{FF2B5EF4-FFF2-40B4-BE49-F238E27FC236}">
                <a16:creationId xmlns:a16="http://schemas.microsoft.com/office/drawing/2014/main" id="{C4F1B22D-9711-CA06-C8FF-865AEE3CB817}"/>
              </a:ext>
            </a:extLst>
          </p:cNvPr>
          <p:cNvSpPr/>
          <p:nvPr/>
        </p:nvSpPr>
        <p:spPr>
          <a:xfrm>
            <a:off x="6687609" y="3271344"/>
            <a:ext cx="1591609" cy="315311"/>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A02B4D8F-1A78-4C11-3ACD-B57D53CBB02B}"/>
              </a:ext>
            </a:extLst>
          </p:cNvPr>
          <p:cNvSpPr/>
          <p:nvPr/>
        </p:nvSpPr>
        <p:spPr>
          <a:xfrm>
            <a:off x="6478772" y="2586889"/>
            <a:ext cx="1719731" cy="398647"/>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A0B8DA34-7756-CF86-910A-26FBC93BEADE}"/>
              </a:ext>
            </a:extLst>
          </p:cNvPr>
          <p:cNvSpPr/>
          <p:nvPr/>
        </p:nvSpPr>
        <p:spPr>
          <a:xfrm>
            <a:off x="6687609" y="2929117"/>
            <a:ext cx="1831595" cy="39864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FC8998E0-239B-AED6-A206-DF5A616A6F54}"/>
              </a:ext>
            </a:extLst>
          </p:cNvPr>
          <p:cNvSpPr/>
          <p:nvPr/>
        </p:nvSpPr>
        <p:spPr>
          <a:xfrm>
            <a:off x="1105021" y="3995369"/>
            <a:ext cx="1831595" cy="3552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0FBB0B21-099D-4CA5-390F-52C9C132E07A}"/>
              </a:ext>
            </a:extLst>
          </p:cNvPr>
          <p:cNvSpPr/>
          <p:nvPr/>
        </p:nvSpPr>
        <p:spPr>
          <a:xfrm>
            <a:off x="5777023" y="2318903"/>
            <a:ext cx="811618" cy="315311"/>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809FC9FD-BBD0-75A0-A6D2-75863218F4D1}"/>
              </a:ext>
            </a:extLst>
          </p:cNvPr>
          <p:cNvSpPr/>
          <p:nvPr/>
        </p:nvSpPr>
        <p:spPr>
          <a:xfrm>
            <a:off x="1635017" y="4484401"/>
            <a:ext cx="1767401" cy="315311"/>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42242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7" grpId="0" animBg="1"/>
      <p:bldP spid="9" grpId="0" animBg="1"/>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26</a:t>
            </a:fld>
            <a:endParaRPr lang="en-US" dirty="0"/>
          </a:p>
        </p:txBody>
      </p:sp>
      <p:sp>
        <p:nvSpPr>
          <p:cNvPr id="3" name="Title 2"/>
          <p:cNvSpPr>
            <a:spLocks noGrp="1"/>
          </p:cNvSpPr>
          <p:nvPr>
            <p:ph type="title"/>
          </p:nvPr>
        </p:nvSpPr>
        <p:spPr>
          <a:xfrm>
            <a:off x="587375" y="370290"/>
            <a:ext cx="4810125" cy="1474385"/>
          </a:xfrm>
        </p:spPr>
        <p:txBody>
          <a:bodyPr/>
          <a:lstStyle/>
          <a:p>
            <a:r>
              <a:rPr lang="da-DK" i="1" dirty="0"/>
              <a:t>Merge: </a:t>
            </a:r>
            <a:r>
              <a:rPr lang="da-DK" i="1" dirty="0" err="1"/>
              <a:t>Termination</a:t>
            </a:r>
            <a:endParaRPr lang="da-DK" i="1" dirty="0"/>
          </a:p>
        </p:txBody>
      </p:sp>
      <p:sp>
        <p:nvSpPr>
          <p:cNvPr id="4" name="Text Placeholder 3"/>
          <p:cNvSpPr>
            <a:spLocks noGrp="1"/>
          </p:cNvSpPr>
          <p:nvPr>
            <p:ph type="body" sz="quarter" idx="12"/>
          </p:nvPr>
        </p:nvSpPr>
        <p:spPr>
          <a:xfrm>
            <a:off x="587375" y="1844675"/>
            <a:ext cx="4698483" cy="3924358"/>
          </a:xfrm>
        </p:spPr>
        <p:txBody>
          <a:bodyPr>
            <a:normAutofit fontScale="92500"/>
          </a:bodyPr>
          <a:lstStyle/>
          <a:p>
            <a:r>
              <a:rPr lang="da-DK" dirty="0"/>
              <a:t>Vi skal vise at invarianten er opretholdt efter løkken</a:t>
            </a:r>
          </a:p>
          <a:p>
            <a:r>
              <a:rPr lang="da-DK" dirty="0"/>
              <a:t>Efter løkken er k = r + 1</a:t>
            </a:r>
          </a:p>
          <a:p>
            <a:r>
              <a:rPr lang="da-DK" dirty="0"/>
              <a:t>I loop invarianten står der at subarrayet </a:t>
            </a:r>
            <a:br>
              <a:rPr lang="da-DK" dirty="0"/>
            </a:br>
            <a:r>
              <a:rPr lang="da-DK" b="1" i="1" dirty="0"/>
              <a:t>A[p…k-1] = A[p…r]</a:t>
            </a:r>
            <a:r>
              <a:rPr lang="da-DK" i="1" dirty="0"/>
              <a:t> indeholder de </a:t>
            </a:r>
            <a:br>
              <a:rPr lang="da-DK" i="1" dirty="0"/>
            </a:br>
            <a:r>
              <a:rPr lang="da-DK" i="1" dirty="0"/>
              <a:t>k – p = r – p + 1 mindste elementer af </a:t>
            </a:r>
            <a:br>
              <a:rPr lang="da-DK" i="1" dirty="0"/>
            </a:br>
            <a:r>
              <a:rPr lang="da-DK" b="1" i="1" dirty="0"/>
              <a:t>L[1…n</a:t>
            </a:r>
            <a:r>
              <a:rPr lang="da-DK" b="1" i="1" baseline="-25000" dirty="0"/>
              <a:t>1</a:t>
            </a:r>
            <a:r>
              <a:rPr lang="da-DK" b="1" i="1" dirty="0"/>
              <a:t> + 1] </a:t>
            </a:r>
            <a:r>
              <a:rPr lang="da-DK" b="1" dirty="0"/>
              <a:t> og R[1…n</a:t>
            </a:r>
            <a:r>
              <a:rPr lang="da-DK" b="1" i="1" baseline="-25000" dirty="0"/>
              <a:t>2</a:t>
            </a:r>
            <a:r>
              <a:rPr lang="da-DK" b="1" dirty="0"/>
              <a:t> + 1], </a:t>
            </a:r>
            <a:br>
              <a:rPr lang="da-DK" b="1" dirty="0"/>
            </a:br>
            <a:r>
              <a:rPr lang="da-DK" b="1" dirty="0"/>
              <a:t>i sorteret rækkefølge</a:t>
            </a:r>
          </a:p>
          <a:p>
            <a:r>
              <a:rPr lang="da-DK" b="1" dirty="0"/>
              <a:t>L og R indeholder n</a:t>
            </a:r>
            <a:r>
              <a:rPr lang="da-DK" b="1" i="1" baseline="-25000" dirty="0"/>
              <a:t>1</a:t>
            </a:r>
            <a:r>
              <a:rPr lang="da-DK" b="1" i="1" dirty="0"/>
              <a:t> + </a:t>
            </a:r>
            <a:r>
              <a:rPr lang="da-DK" b="1" dirty="0"/>
              <a:t>n</a:t>
            </a:r>
            <a:r>
              <a:rPr lang="da-DK" b="1" i="1" baseline="-25000" dirty="0"/>
              <a:t>2</a:t>
            </a:r>
            <a:r>
              <a:rPr lang="da-DK" b="1" i="1" dirty="0"/>
              <a:t> + 2 = r – p + 3 elementer</a:t>
            </a:r>
          </a:p>
          <a:p>
            <a:r>
              <a:rPr lang="da-DK" b="1" i="1" dirty="0"/>
              <a:t>Altså er alle elementer, foruden de to største, kopieret ind</a:t>
            </a:r>
          </a:p>
          <a:p>
            <a:pPr lvl="1"/>
            <a:r>
              <a:rPr lang="da-DK" b="1" i="1" dirty="0"/>
              <a:t>De to største er </a:t>
            </a:r>
            <a:r>
              <a:rPr lang="da-DK" b="1" i="1" dirty="0" err="1"/>
              <a:t>sentinels</a:t>
            </a:r>
            <a:r>
              <a:rPr lang="da-DK" b="1" i="1" dirty="0"/>
              <a:t> (</a:t>
            </a:r>
            <a:r>
              <a:rPr lang="da-DK" b="1" i="1" dirty="0" err="1"/>
              <a:t>inf</a:t>
            </a:r>
            <a:r>
              <a:rPr lang="da-DK" b="1" i="1" dirty="0"/>
              <a:t>) – se pseudokoden</a:t>
            </a:r>
            <a:endParaRPr lang="da-DK" dirty="0"/>
          </a:p>
        </p:txBody>
      </p:sp>
      <p:sp>
        <p:nvSpPr>
          <p:cNvPr id="7" name="Text Placeholder 3"/>
          <p:cNvSpPr txBox="1">
            <a:spLocks/>
          </p:cNvSpPr>
          <p:nvPr/>
        </p:nvSpPr>
        <p:spPr>
          <a:xfrm>
            <a:off x="3765773" y="163539"/>
            <a:ext cx="8336570" cy="120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fontScale="85000" lnSpcReduction="200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dirty="0"/>
              <a:t>Loop Invariant</a:t>
            </a:r>
          </a:p>
          <a:p>
            <a:pPr marL="0" indent="0" algn="ctr">
              <a:buNone/>
            </a:pPr>
            <a:r>
              <a:rPr lang="da-DK" b="1" dirty="0"/>
              <a:t>Ved begyndelsen af hver </a:t>
            </a:r>
            <a:r>
              <a:rPr lang="da-DK" b="1" dirty="0" err="1"/>
              <a:t>iteration</a:t>
            </a:r>
            <a:r>
              <a:rPr lang="da-DK" b="1" dirty="0"/>
              <a:t> i for-løkken, er sub-arrayet </a:t>
            </a:r>
            <a:r>
              <a:rPr lang="da-DK" b="1" i="1" dirty="0"/>
              <a:t>A[p…k-1] </a:t>
            </a:r>
            <a:r>
              <a:rPr lang="da-DK" b="1" dirty="0"/>
              <a:t>de </a:t>
            </a:r>
            <a:r>
              <a:rPr lang="da-DK" b="1" i="1" dirty="0" err="1"/>
              <a:t>k-p</a:t>
            </a:r>
            <a:r>
              <a:rPr lang="da-DK" b="1" dirty="0"/>
              <a:t> mindste elementer af </a:t>
            </a:r>
            <a:r>
              <a:rPr lang="da-DK" b="1" i="1" dirty="0"/>
              <a:t>L[1…n</a:t>
            </a:r>
            <a:r>
              <a:rPr lang="da-DK" b="1" i="1" baseline="-25000" dirty="0"/>
              <a:t>1</a:t>
            </a:r>
            <a:r>
              <a:rPr lang="da-DK" b="1" i="1" dirty="0"/>
              <a:t> + 1] </a:t>
            </a:r>
            <a:r>
              <a:rPr lang="da-DK" b="1" dirty="0"/>
              <a:t> og R[1…n</a:t>
            </a:r>
            <a:r>
              <a:rPr lang="da-DK" b="1" i="1" baseline="-25000" dirty="0"/>
              <a:t>2</a:t>
            </a:r>
            <a:r>
              <a:rPr lang="da-DK" b="1" dirty="0"/>
              <a:t> + 1] , i sorteret rækkefølge. I tillæg er L[i] og R[j] er de mindste elementer i </a:t>
            </a:r>
            <a:r>
              <a:rPr lang="da-DK" b="1" dirty="0" err="1"/>
              <a:t>arrayerne</a:t>
            </a:r>
            <a:r>
              <a:rPr lang="da-DK" b="1" dirty="0"/>
              <a:t> der ikke endnu er kopieret over til A.</a:t>
            </a:r>
          </a:p>
        </p:txBody>
      </p:sp>
      <p:pic>
        <p:nvPicPr>
          <p:cNvPr id="8" name="Picture 7"/>
          <p:cNvPicPr>
            <a:picLocks noChangeAspect="1"/>
          </p:cNvPicPr>
          <p:nvPr/>
        </p:nvPicPr>
        <p:blipFill rotWithShape="1">
          <a:blip r:embed="rId4"/>
          <a:srcRect t="55409"/>
          <a:stretch/>
        </p:blipFill>
        <p:spPr>
          <a:xfrm>
            <a:off x="5285858" y="1620453"/>
            <a:ext cx="6448666" cy="2730166"/>
          </a:xfrm>
          <a:prstGeom prst="rect">
            <a:avLst/>
          </a:prstGeom>
        </p:spPr>
      </p:pic>
      <p:sp>
        <p:nvSpPr>
          <p:cNvPr id="5" name="Oval 4">
            <a:extLst>
              <a:ext uri="{FF2B5EF4-FFF2-40B4-BE49-F238E27FC236}">
                <a16:creationId xmlns:a16="http://schemas.microsoft.com/office/drawing/2014/main" id="{E5C58F1E-7632-7887-6240-9691CD2EE451}"/>
              </a:ext>
            </a:extLst>
          </p:cNvPr>
          <p:cNvSpPr/>
          <p:nvPr/>
        </p:nvSpPr>
        <p:spPr>
          <a:xfrm>
            <a:off x="2112335" y="2262834"/>
            <a:ext cx="948642" cy="355251"/>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Oval 5">
            <a:extLst>
              <a:ext uri="{FF2B5EF4-FFF2-40B4-BE49-F238E27FC236}">
                <a16:creationId xmlns:a16="http://schemas.microsoft.com/office/drawing/2014/main" id="{7529E062-0D4E-5448-8CBD-FE905F61B796}"/>
              </a:ext>
            </a:extLst>
          </p:cNvPr>
          <p:cNvSpPr/>
          <p:nvPr/>
        </p:nvSpPr>
        <p:spPr>
          <a:xfrm>
            <a:off x="719219" y="2906233"/>
            <a:ext cx="1974362" cy="4128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748EE3F-3C32-A643-60A6-C6DC56E56DB3}"/>
              </a:ext>
            </a:extLst>
          </p:cNvPr>
          <p:cNvSpPr/>
          <p:nvPr/>
        </p:nvSpPr>
        <p:spPr>
          <a:xfrm>
            <a:off x="7116726" y="2262834"/>
            <a:ext cx="606092" cy="355251"/>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4C48C447-E47B-CAF6-1259-0444F94C5FFC}"/>
              </a:ext>
            </a:extLst>
          </p:cNvPr>
          <p:cNvSpPr/>
          <p:nvPr/>
        </p:nvSpPr>
        <p:spPr>
          <a:xfrm>
            <a:off x="719218" y="3455511"/>
            <a:ext cx="2867497" cy="4128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E78D8037-2EBB-B7E6-F243-F33B5EB6513E}"/>
              </a:ext>
            </a:extLst>
          </p:cNvPr>
          <p:cNvSpPr/>
          <p:nvPr/>
        </p:nvSpPr>
        <p:spPr>
          <a:xfrm>
            <a:off x="719219" y="4115366"/>
            <a:ext cx="3916576" cy="41282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2195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le 2"/>
          <p:cNvSpPr>
            <a:spLocks noGrp="1"/>
          </p:cNvSpPr>
          <p:nvPr>
            <p:ph type="title"/>
          </p:nvPr>
        </p:nvSpPr>
        <p:spPr>
          <a:xfrm>
            <a:off x="587374" y="370290"/>
            <a:ext cx="7678802" cy="1474385"/>
          </a:xfrm>
        </p:spPr>
        <p:txBody>
          <a:bodyPr/>
          <a:lstStyle/>
          <a:p>
            <a:r>
              <a:rPr lang="da-DK" dirty="0"/>
              <a:t>Case Time – frem til ????</a:t>
            </a:r>
          </a:p>
        </p:txBody>
      </p:sp>
      <p:sp>
        <p:nvSpPr>
          <p:cNvPr id="4" name="Text Placeholder 3"/>
          <p:cNvSpPr>
            <a:spLocks noGrp="1"/>
          </p:cNvSpPr>
          <p:nvPr>
            <p:ph type="body" sz="quarter" idx="12"/>
          </p:nvPr>
        </p:nvSpPr>
        <p:spPr>
          <a:xfrm>
            <a:off x="587375" y="2065337"/>
            <a:ext cx="5508625" cy="3703696"/>
          </a:xfrm>
        </p:spPr>
        <p:txBody>
          <a:bodyPr>
            <a:normAutofit/>
          </a:bodyPr>
          <a:lstStyle/>
          <a:p>
            <a:r>
              <a:rPr lang="da-DK" sz="2000" dirty="0"/>
              <a:t>Dagens funktion for case-gruppedannelse: </a:t>
            </a:r>
          </a:p>
          <a:p>
            <a:pPr lvl="1"/>
            <a:r>
              <a:rPr lang="da-DK" sz="1800" dirty="0"/>
              <a:t>Vidensdeling på tværs af grupper</a:t>
            </a:r>
          </a:p>
          <a:p>
            <a:r>
              <a:rPr lang="da-DK" sz="2000" dirty="0"/>
              <a:t>Ca. 20 minutter + 10 minutter pause</a:t>
            </a:r>
          </a:p>
          <a:p>
            <a:r>
              <a:rPr lang="da-DK" sz="2000" dirty="0"/>
              <a:t>Svar via Google Forms</a:t>
            </a:r>
          </a:p>
          <a:p>
            <a:pPr lvl="1"/>
            <a:r>
              <a:rPr lang="da-DK" sz="1800" dirty="0" err="1"/>
              <a:t>Ett</a:t>
            </a:r>
            <a:r>
              <a:rPr lang="da-DK" sz="1800" dirty="0"/>
              <a:t> svar per gruppe</a:t>
            </a:r>
          </a:p>
        </p:txBody>
      </p:sp>
      <p:sp>
        <p:nvSpPr>
          <p:cNvPr id="5" name="Text Placeholder 3">
            <a:extLst>
              <a:ext uri="{FF2B5EF4-FFF2-40B4-BE49-F238E27FC236}">
                <a16:creationId xmlns:a16="http://schemas.microsoft.com/office/drawing/2014/main" id="{641E054F-4598-428B-BF46-AD44E0D66064}"/>
              </a:ext>
            </a:extLst>
          </p:cNvPr>
          <p:cNvSpPr txBox="1">
            <a:spLocks/>
          </p:cNvSpPr>
          <p:nvPr/>
        </p:nvSpPr>
        <p:spPr>
          <a:xfrm>
            <a:off x="5695950" y="1581388"/>
            <a:ext cx="6320790" cy="1425633"/>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400" b="1" dirty="0"/>
              <a:t>gruppenummer = </a:t>
            </a:r>
            <a:r>
              <a:rPr lang="da-DK" sz="2400" b="1" dirty="0" err="1"/>
              <a:t>nedst_sidste_CPR_ciffer</a:t>
            </a:r>
            <a:r>
              <a:rPr lang="da-DK" sz="2400" b="1" dirty="0"/>
              <a:t> % 5</a:t>
            </a:r>
          </a:p>
        </p:txBody>
      </p:sp>
      <p:sp>
        <p:nvSpPr>
          <p:cNvPr id="6" name="Text Placeholder 3">
            <a:extLst>
              <a:ext uri="{FF2B5EF4-FFF2-40B4-BE49-F238E27FC236}">
                <a16:creationId xmlns:a16="http://schemas.microsoft.com/office/drawing/2014/main" id="{05F9C345-1351-4107-A205-A8B7AA84B34A}"/>
              </a:ext>
            </a:extLst>
          </p:cNvPr>
          <p:cNvSpPr txBox="1">
            <a:spLocks/>
          </p:cNvSpPr>
          <p:nvPr/>
        </p:nvSpPr>
        <p:spPr>
          <a:xfrm>
            <a:off x="873109" y="5324795"/>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0" dirty="0"/>
              <a:t>tinyurl.com/alg-f03-case1</a:t>
            </a:r>
          </a:p>
        </p:txBody>
      </p:sp>
      <p:pic>
        <p:nvPicPr>
          <p:cNvPr id="7" name="Picture 6" descr="A person and person&#10;&#10;Description automatically generated with medium confidence">
            <a:extLst>
              <a:ext uri="{FF2B5EF4-FFF2-40B4-BE49-F238E27FC236}">
                <a16:creationId xmlns:a16="http://schemas.microsoft.com/office/drawing/2014/main" id="{BADAFD49-0A6C-4C7D-A04D-EC0D53B4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10" y="2514679"/>
            <a:ext cx="5387483" cy="3052907"/>
          </a:xfrm>
          <a:prstGeom prst="rect">
            <a:avLst/>
          </a:prstGeom>
        </p:spPr>
      </p:pic>
    </p:spTree>
    <p:extLst>
      <p:ext uri="{BB962C8B-B14F-4D97-AF65-F5344CB8AC3E}">
        <p14:creationId xmlns:p14="http://schemas.microsoft.com/office/powerpoint/2010/main" val="37984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le 2"/>
          <p:cNvSpPr>
            <a:spLocks noGrp="1"/>
          </p:cNvSpPr>
          <p:nvPr>
            <p:ph type="title"/>
          </p:nvPr>
        </p:nvSpPr>
        <p:spPr/>
        <p:txBody>
          <a:bodyPr/>
          <a:lstStyle/>
          <a:p>
            <a:r>
              <a:rPr lang="da-DK" dirty="0"/>
              <a:t>Case time – 20 min	</a:t>
            </a:r>
          </a:p>
        </p:txBody>
      </p:sp>
      <p:sp>
        <p:nvSpPr>
          <p:cNvPr id="4" name="Text Placeholder 3"/>
          <p:cNvSpPr>
            <a:spLocks noGrp="1"/>
          </p:cNvSpPr>
          <p:nvPr>
            <p:ph type="body" sz="quarter" idx="12"/>
          </p:nvPr>
        </p:nvSpPr>
        <p:spPr>
          <a:xfrm>
            <a:off x="587375" y="1638301"/>
            <a:ext cx="5440148" cy="3695700"/>
          </a:xfrm>
        </p:spPr>
        <p:txBody>
          <a:bodyPr>
            <a:normAutofit/>
          </a:bodyPr>
          <a:lstStyle/>
          <a:p>
            <a:r>
              <a:rPr lang="da-DK" dirty="0"/>
              <a:t>Merge Sort er en effektiv algoritme, med </a:t>
            </a:r>
            <a:r>
              <a:rPr lang="da-DK" dirty="0" err="1"/>
              <a:t>running</a:t>
            </a:r>
            <a:r>
              <a:rPr lang="da-DK" dirty="0"/>
              <a:t> time </a:t>
            </a:r>
            <a:r>
              <a:rPr lang="el-GR" dirty="0"/>
              <a:t>Θ</a:t>
            </a:r>
            <a:r>
              <a:rPr lang="da-DK" dirty="0"/>
              <a:t>(n log n)</a:t>
            </a:r>
          </a:p>
          <a:p>
            <a:r>
              <a:rPr lang="da-DK" b="1" dirty="0"/>
              <a:t>Er der en forskel i </a:t>
            </a:r>
            <a:r>
              <a:rPr lang="da-DK" b="1" dirty="0" err="1"/>
              <a:t>runtime</a:t>
            </a:r>
            <a:r>
              <a:rPr lang="da-DK" b="1" dirty="0"/>
              <a:t> afhængigt af input konfiguration? F.eks. med en sorteret eller reverseret array? </a:t>
            </a:r>
          </a:p>
          <a:p>
            <a:r>
              <a:rPr lang="da-DK" b="1" dirty="0"/>
              <a:t>Kan i finde en måde at udnytte sekvenser eller undersekvenser der allerede er sorterede?</a:t>
            </a:r>
          </a:p>
          <a:p>
            <a:pPr lvl="1"/>
            <a:r>
              <a:rPr lang="da-DK" i="1" dirty="0"/>
              <a:t>Begynd med at tænke på et case der i har en helt sorteret array, og skal lægge ind 1 element - hvordan kan det optimeres, sammenlignet med at køre Merge-Sort på hele det ‘nye’ array?</a:t>
            </a:r>
          </a:p>
        </p:txBody>
      </p:sp>
      <p:pic>
        <p:nvPicPr>
          <p:cNvPr id="5" name="Picture 4"/>
          <p:cNvPicPr>
            <a:picLocks noChangeAspect="1"/>
          </p:cNvPicPr>
          <p:nvPr/>
        </p:nvPicPr>
        <p:blipFill>
          <a:blip r:embed="rId2"/>
          <a:stretch>
            <a:fillRect/>
          </a:stretch>
        </p:blipFill>
        <p:spPr>
          <a:xfrm>
            <a:off x="6027523" y="1891389"/>
            <a:ext cx="5598098" cy="3075222"/>
          </a:xfrm>
          <a:prstGeom prst="rect">
            <a:avLst/>
          </a:prstGeom>
        </p:spPr>
      </p:pic>
      <p:sp>
        <p:nvSpPr>
          <p:cNvPr id="7" name="TextBox 6">
            <a:extLst>
              <a:ext uri="{FF2B5EF4-FFF2-40B4-BE49-F238E27FC236}">
                <a16:creationId xmlns:a16="http://schemas.microsoft.com/office/drawing/2014/main" id="{8310F7EC-0C8E-48FA-9629-FF14650F0331}"/>
              </a:ext>
            </a:extLst>
          </p:cNvPr>
          <p:cNvSpPr txBox="1"/>
          <p:nvPr/>
        </p:nvSpPr>
        <p:spPr>
          <a:xfrm>
            <a:off x="3238500" y="5853645"/>
            <a:ext cx="7612749" cy="769441"/>
          </a:xfrm>
          <a:prstGeom prst="rect">
            <a:avLst/>
          </a:prstGeom>
          <a:solidFill>
            <a:schemeClr val="bg1"/>
          </a:solidFill>
        </p:spPr>
        <p:txBody>
          <a:bodyPr wrap="square">
            <a:spAutoFit/>
          </a:bodyPr>
          <a:lstStyle/>
          <a:p>
            <a:pPr marL="0" indent="0">
              <a:buNone/>
            </a:pPr>
            <a:r>
              <a:rPr lang="da-DK" sz="4400" dirty="0"/>
              <a:t>tinyurl.com/alg-f03-case1</a:t>
            </a:r>
          </a:p>
        </p:txBody>
      </p:sp>
    </p:spTree>
    <p:extLst>
      <p:ext uri="{BB962C8B-B14F-4D97-AF65-F5344CB8AC3E}">
        <p14:creationId xmlns:p14="http://schemas.microsoft.com/office/powerpoint/2010/main" val="530281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29</a:t>
            </a:fld>
            <a:endParaRPr lang="en-US" dirty="0"/>
          </a:p>
        </p:txBody>
      </p:sp>
      <p:sp>
        <p:nvSpPr>
          <p:cNvPr id="3" name="Title 2"/>
          <p:cNvSpPr>
            <a:spLocks noGrp="1"/>
          </p:cNvSpPr>
          <p:nvPr>
            <p:ph type="title"/>
          </p:nvPr>
        </p:nvSpPr>
        <p:spPr/>
        <p:txBody>
          <a:bodyPr/>
          <a:lstStyle/>
          <a:p>
            <a:r>
              <a:rPr lang="da-DK" dirty="0"/>
              <a:t>Case – </a:t>
            </a:r>
            <a:r>
              <a:rPr lang="da-DK" dirty="0" err="1"/>
              <a:t>Recap</a:t>
            </a:r>
            <a:r>
              <a:rPr lang="da-DK" dirty="0"/>
              <a:t>	</a:t>
            </a:r>
          </a:p>
        </p:txBody>
      </p:sp>
      <p:sp>
        <p:nvSpPr>
          <p:cNvPr id="4" name="Text Placeholder 3"/>
          <p:cNvSpPr>
            <a:spLocks noGrp="1"/>
          </p:cNvSpPr>
          <p:nvPr>
            <p:ph type="body" sz="quarter" idx="12"/>
          </p:nvPr>
        </p:nvSpPr>
        <p:spPr>
          <a:xfrm>
            <a:off x="587375" y="2065337"/>
            <a:ext cx="5440148" cy="4421188"/>
          </a:xfrm>
        </p:spPr>
        <p:txBody>
          <a:bodyPr>
            <a:normAutofit/>
          </a:bodyPr>
          <a:lstStyle/>
          <a:p>
            <a:r>
              <a:rPr lang="da-DK" dirty="0"/>
              <a:t>Merge Sort er en effektiv algoritme, med </a:t>
            </a:r>
            <a:r>
              <a:rPr lang="da-DK" dirty="0" err="1"/>
              <a:t>running</a:t>
            </a:r>
            <a:r>
              <a:rPr lang="da-DK" dirty="0"/>
              <a:t> time </a:t>
            </a:r>
            <a:r>
              <a:rPr lang="el-GR" dirty="0"/>
              <a:t>Θ</a:t>
            </a:r>
            <a:r>
              <a:rPr lang="da-DK" dirty="0"/>
              <a:t>(n log n) Er der en forskel i </a:t>
            </a:r>
            <a:r>
              <a:rPr lang="da-DK" dirty="0" err="1"/>
              <a:t>runtime</a:t>
            </a:r>
            <a:r>
              <a:rPr lang="da-DK" dirty="0"/>
              <a:t> afhængigt af input konfiguration? F.eks. med en sorteret eller reverseret array? </a:t>
            </a:r>
          </a:p>
          <a:p>
            <a:pPr lvl="1"/>
            <a:r>
              <a:rPr lang="da-DK" dirty="0"/>
              <a:t>Ingen forskel</a:t>
            </a:r>
          </a:p>
          <a:p>
            <a:r>
              <a:rPr lang="da-DK" dirty="0"/>
              <a:t>Kan i komme på en måde at udnytte sekvenser eller undersekvenser der allerede er sorterede?</a:t>
            </a:r>
          </a:p>
          <a:p>
            <a:pPr lvl="1"/>
            <a:r>
              <a:rPr lang="da-DK" dirty="0"/>
              <a:t>Begynd med at tænke på et case der i har en helt sorteret array, og skal lægge ind 1 element - hvordan kan det optimeres, sammenlignet med at køre Merge-Sort på hele det ‘nye’ array?</a:t>
            </a:r>
          </a:p>
          <a:p>
            <a:pPr lvl="1"/>
            <a:r>
              <a:rPr lang="da-DK" dirty="0"/>
              <a:t>F.eks. Natural </a:t>
            </a:r>
            <a:r>
              <a:rPr lang="da-DK" dirty="0" err="1"/>
              <a:t>Merge</a:t>
            </a:r>
            <a:r>
              <a:rPr lang="da-DK" dirty="0"/>
              <a:t> Sort</a:t>
            </a:r>
          </a:p>
        </p:txBody>
      </p:sp>
      <p:pic>
        <p:nvPicPr>
          <p:cNvPr id="5" name="Picture 4"/>
          <p:cNvPicPr>
            <a:picLocks noChangeAspect="1"/>
          </p:cNvPicPr>
          <p:nvPr/>
        </p:nvPicPr>
        <p:blipFill>
          <a:blip r:embed="rId2"/>
          <a:stretch>
            <a:fillRect/>
          </a:stretch>
        </p:blipFill>
        <p:spPr>
          <a:xfrm>
            <a:off x="6027523" y="1496778"/>
            <a:ext cx="5598098" cy="3075222"/>
          </a:xfrm>
          <a:prstGeom prst="rect">
            <a:avLst/>
          </a:prstGeom>
        </p:spPr>
      </p:pic>
    </p:spTree>
    <p:extLst>
      <p:ext uri="{BB962C8B-B14F-4D97-AF65-F5344CB8AC3E}">
        <p14:creationId xmlns:p14="http://schemas.microsoft.com/office/powerpoint/2010/main" val="502464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a:t>Dagens struktur</a:t>
            </a:r>
          </a:p>
        </p:txBody>
      </p:sp>
      <p:sp>
        <p:nvSpPr>
          <p:cNvPr id="6" name="Text Placeholder 5"/>
          <p:cNvSpPr>
            <a:spLocks noGrp="1"/>
          </p:cNvSpPr>
          <p:nvPr>
            <p:ph type="body" sz="quarter" idx="12"/>
          </p:nvPr>
        </p:nvSpPr>
        <p:spPr>
          <a:xfrm>
            <a:off x="587375" y="2065337"/>
            <a:ext cx="10000414" cy="3703696"/>
          </a:xfrm>
        </p:spPr>
        <p:txBody>
          <a:bodyPr>
            <a:normAutofit/>
          </a:bodyPr>
          <a:lstStyle/>
          <a:p>
            <a:r>
              <a:rPr lang="da-DK" sz="2800" dirty="0"/>
              <a:t>3 </a:t>
            </a:r>
            <a:r>
              <a:rPr lang="da-DK" sz="2800" dirty="0" err="1"/>
              <a:t>blocks</a:t>
            </a:r>
            <a:r>
              <a:rPr lang="da-DK" sz="2800" dirty="0"/>
              <a:t> / 2 cases</a:t>
            </a:r>
          </a:p>
          <a:p>
            <a:pPr lvl="1"/>
            <a:r>
              <a:rPr lang="da-DK" sz="2400" dirty="0"/>
              <a:t>Opsamling</a:t>
            </a:r>
          </a:p>
          <a:p>
            <a:pPr lvl="1"/>
            <a:r>
              <a:rPr lang="da-DK" sz="2400" dirty="0"/>
              <a:t>Forelæsning</a:t>
            </a:r>
          </a:p>
          <a:p>
            <a:pPr lvl="1"/>
            <a:r>
              <a:rPr lang="da-DK" sz="2400" dirty="0"/>
              <a:t>Quiz</a:t>
            </a:r>
          </a:p>
          <a:p>
            <a:r>
              <a:rPr lang="da-DK" sz="2600" dirty="0"/>
              <a:t>Opgaveregning</a:t>
            </a:r>
          </a:p>
          <a:p>
            <a:pPr lvl="1"/>
            <a:r>
              <a:rPr lang="da-DK" sz="2400" dirty="0"/>
              <a:t>Måske TA kigger forbi mod slutningen (SW4-forelæsning står i vejen)</a:t>
            </a:r>
          </a:p>
        </p:txBody>
      </p:sp>
      <p:sp>
        <p:nvSpPr>
          <p:cNvPr id="7" name="Slide Number Placeholder 6"/>
          <p:cNvSpPr>
            <a:spLocks noGrp="1"/>
          </p:cNvSpPr>
          <p:nvPr>
            <p:ph type="sldNum" sz="quarter" idx="4"/>
          </p:nvPr>
        </p:nvSpPr>
        <p:spPr/>
        <p:txBody>
          <a:bodyPr/>
          <a:lstStyle/>
          <a:p>
            <a:fld id="{D8D877B3-D348-4611-9BDB-C5374591D951}" type="slidenum">
              <a:rPr lang="en-US" smtClean="0"/>
              <a:pPr/>
              <a:t>3</a:t>
            </a:fld>
            <a:endParaRPr lang="en-US" dirty="0"/>
          </a:p>
        </p:txBody>
      </p:sp>
    </p:spTree>
    <p:extLst>
      <p:ext uri="{BB962C8B-B14F-4D97-AF65-F5344CB8AC3E}">
        <p14:creationId xmlns:p14="http://schemas.microsoft.com/office/powerpoint/2010/main" val="1866399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30</a:t>
            </a:fld>
            <a:endParaRPr lang="en-US" dirty="0"/>
          </a:p>
        </p:txBody>
      </p:sp>
      <p:sp>
        <p:nvSpPr>
          <p:cNvPr id="3" name="Title 2"/>
          <p:cNvSpPr>
            <a:spLocks noGrp="1"/>
          </p:cNvSpPr>
          <p:nvPr>
            <p:ph type="title"/>
          </p:nvPr>
        </p:nvSpPr>
        <p:spPr>
          <a:xfrm>
            <a:off x="587374" y="370290"/>
            <a:ext cx="6506445" cy="1474385"/>
          </a:xfrm>
        </p:spPr>
        <p:txBody>
          <a:bodyPr/>
          <a:lstStyle/>
          <a:p>
            <a:r>
              <a:rPr lang="da-DK" dirty="0"/>
              <a:t>Merge sort: </a:t>
            </a:r>
            <a:r>
              <a:rPr lang="da-DK" dirty="0" err="1"/>
              <a:t>Running</a:t>
            </a:r>
            <a:r>
              <a:rPr lang="da-DK" dirty="0"/>
              <a:t> time</a:t>
            </a:r>
          </a:p>
        </p:txBody>
      </p:sp>
      <p:sp>
        <p:nvSpPr>
          <p:cNvPr id="4" name="Text Placeholder 3"/>
          <p:cNvSpPr>
            <a:spLocks noGrp="1"/>
          </p:cNvSpPr>
          <p:nvPr>
            <p:ph type="body" sz="quarter" idx="12"/>
          </p:nvPr>
        </p:nvSpPr>
        <p:spPr>
          <a:xfrm>
            <a:off x="587375" y="2065337"/>
            <a:ext cx="10752512" cy="485358"/>
          </a:xfrm>
        </p:spPr>
        <p:txBody>
          <a:bodyPr/>
          <a:lstStyle/>
          <a:p>
            <a:r>
              <a:rPr lang="da-DK" dirty="0"/>
              <a:t>Vi forenkler analysen gennem at antage at n = r – p er en 2-potens (2</a:t>
            </a:r>
            <a:r>
              <a:rPr lang="da-DK" baseline="30000" dirty="0"/>
              <a:t>1</a:t>
            </a:r>
            <a:r>
              <a:rPr lang="da-DK" dirty="0"/>
              <a:t>, 2</a:t>
            </a:r>
            <a:r>
              <a:rPr lang="da-DK" baseline="30000" dirty="0"/>
              <a:t>2</a:t>
            </a:r>
            <a:r>
              <a:rPr lang="da-DK" dirty="0"/>
              <a:t>, 2</a:t>
            </a:r>
            <a:r>
              <a:rPr lang="da-DK" baseline="30000" dirty="0"/>
              <a:t>3</a:t>
            </a:r>
            <a:r>
              <a:rPr lang="da-DK" dirty="0"/>
              <a:t>, </a:t>
            </a:r>
            <a:r>
              <a:rPr lang="da-DK" dirty="0" err="1"/>
              <a:t>osv</a:t>
            </a:r>
            <a:r>
              <a:rPr lang="da-DK" dirty="0"/>
              <a:t>)</a:t>
            </a:r>
          </a:p>
          <a:p>
            <a:endParaRPr lang="da-DK" dirty="0"/>
          </a:p>
        </p:txBody>
      </p:sp>
      <p:pic>
        <p:nvPicPr>
          <p:cNvPr id="5" name="Picture 4"/>
          <p:cNvPicPr>
            <a:picLocks noChangeAspect="1"/>
          </p:cNvPicPr>
          <p:nvPr/>
        </p:nvPicPr>
        <p:blipFill>
          <a:blip r:embed="rId2"/>
          <a:stretch>
            <a:fillRect/>
          </a:stretch>
        </p:blipFill>
        <p:spPr>
          <a:xfrm>
            <a:off x="282906" y="2983534"/>
            <a:ext cx="4280257" cy="2351288"/>
          </a:xfrm>
          <a:prstGeom prst="rect">
            <a:avLst/>
          </a:prstGeom>
        </p:spPr>
      </p:pic>
      <p:sp>
        <p:nvSpPr>
          <p:cNvPr id="6" name="Text Placeholder 3"/>
          <p:cNvSpPr txBox="1">
            <a:spLocks/>
          </p:cNvSpPr>
          <p:nvPr/>
        </p:nvSpPr>
        <p:spPr>
          <a:xfrm>
            <a:off x="5159141" y="3484345"/>
            <a:ext cx="6112042" cy="1694047"/>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b="1" dirty="0"/>
              <a:t>Del: </a:t>
            </a:r>
            <a:r>
              <a:rPr lang="da-DK" dirty="0"/>
              <a:t>Beregning af midtpunkt bruger </a:t>
            </a:r>
            <a:r>
              <a:rPr lang="el-GR" dirty="0"/>
              <a:t>Θ</a:t>
            </a:r>
            <a:r>
              <a:rPr lang="da-DK" dirty="0"/>
              <a:t>(1)</a:t>
            </a:r>
          </a:p>
          <a:p>
            <a:r>
              <a:rPr lang="da-DK" b="1" dirty="0"/>
              <a:t>Løs: </a:t>
            </a:r>
            <a:r>
              <a:rPr lang="da-DK" dirty="0"/>
              <a:t>to underproblemer med størrelse n/2, bruger 2T(n/2)</a:t>
            </a:r>
          </a:p>
          <a:p>
            <a:r>
              <a:rPr lang="da-DK" b="1" dirty="0"/>
              <a:t>Kombiner</a:t>
            </a:r>
            <a:r>
              <a:rPr lang="da-DK" dirty="0"/>
              <a:t>: Merge har vi allerede vist at bruger </a:t>
            </a:r>
            <a:r>
              <a:rPr lang="el-GR" dirty="0"/>
              <a:t>Θ</a:t>
            </a:r>
            <a:r>
              <a:rPr lang="da-DK" dirty="0"/>
              <a:t>(n)</a:t>
            </a:r>
          </a:p>
          <a:p>
            <a:endParaRPr lang="da-DK" dirty="0"/>
          </a:p>
        </p:txBody>
      </p:sp>
      <p:pic>
        <p:nvPicPr>
          <p:cNvPr id="7" name="Picture 6"/>
          <p:cNvPicPr>
            <a:picLocks noChangeAspect="1"/>
          </p:cNvPicPr>
          <p:nvPr/>
        </p:nvPicPr>
        <p:blipFill>
          <a:blip r:embed="rId5"/>
          <a:stretch>
            <a:fillRect/>
          </a:stretch>
        </p:blipFill>
        <p:spPr>
          <a:xfrm>
            <a:off x="2749618" y="5334822"/>
            <a:ext cx="6134502" cy="1337484"/>
          </a:xfrm>
          <a:prstGeom prst="rect">
            <a:avLst/>
          </a:prstGeom>
        </p:spPr>
      </p:pic>
      <p:sp>
        <p:nvSpPr>
          <p:cNvPr id="8" name="Rectangle 7"/>
          <p:cNvSpPr/>
          <p:nvPr/>
        </p:nvSpPr>
        <p:spPr>
          <a:xfrm>
            <a:off x="1109914" y="3826866"/>
            <a:ext cx="3279407" cy="3690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1109913" y="4176173"/>
            <a:ext cx="3453250" cy="62683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1109914" y="4833730"/>
            <a:ext cx="2780298" cy="32660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5415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31</a:t>
            </a:fld>
            <a:endParaRPr lang="en-US" dirty="0"/>
          </a:p>
        </p:txBody>
      </p:sp>
      <p:pic>
        <p:nvPicPr>
          <p:cNvPr id="6" name="Picture 5"/>
          <p:cNvPicPr>
            <a:picLocks noChangeAspect="1"/>
          </p:cNvPicPr>
          <p:nvPr/>
        </p:nvPicPr>
        <p:blipFill>
          <a:blip r:embed="rId2"/>
          <a:stretch>
            <a:fillRect/>
          </a:stretch>
        </p:blipFill>
        <p:spPr>
          <a:xfrm>
            <a:off x="115049" y="1844675"/>
            <a:ext cx="5143500" cy="1228725"/>
          </a:xfrm>
          <a:prstGeom prst="rect">
            <a:avLst/>
          </a:prstGeom>
        </p:spPr>
      </p:pic>
      <p:sp>
        <p:nvSpPr>
          <p:cNvPr id="4" name="Text Placeholder 3"/>
          <p:cNvSpPr>
            <a:spLocks noGrp="1"/>
          </p:cNvSpPr>
          <p:nvPr>
            <p:ph type="body" sz="quarter" idx="12"/>
          </p:nvPr>
        </p:nvSpPr>
        <p:spPr>
          <a:xfrm>
            <a:off x="587375" y="1517706"/>
            <a:ext cx="10752512" cy="338194"/>
          </a:xfrm>
        </p:spPr>
        <p:txBody>
          <a:bodyPr>
            <a:normAutofit fontScale="92500" lnSpcReduction="10000"/>
          </a:bodyPr>
          <a:lstStyle/>
          <a:p>
            <a:r>
              <a:rPr lang="da-DK" dirty="0"/>
              <a:t>Vi begynder med at omskrive</a:t>
            </a:r>
          </a:p>
        </p:txBody>
      </p:sp>
      <p:sp>
        <p:nvSpPr>
          <p:cNvPr id="7" name="Text Placeholder 3"/>
          <p:cNvSpPr txBox="1">
            <a:spLocks/>
          </p:cNvSpPr>
          <p:nvPr/>
        </p:nvSpPr>
        <p:spPr>
          <a:xfrm>
            <a:off x="480739" y="3319059"/>
            <a:ext cx="4692393" cy="1972607"/>
          </a:xfrm>
          <a:prstGeom prst="rect">
            <a:avLst/>
          </a:prstGeom>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dirty="0"/>
              <a:t>Der c repræsenterer tiden for at løse et problem med størrelse 1, og tiden per array element i </a:t>
            </a:r>
            <a:r>
              <a:rPr lang="da-DK" dirty="0" err="1"/>
              <a:t>merge</a:t>
            </a:r>
            <a:endParaRPr lang="da-DK" dirty="0"/>
          </a:p>
          <a:p>
            <a:pPr marL="681038" lvl="1" indent="-342900">
              <a:buFont typeface="+mj-lt"/>
              <a:buAutoNum type="arabicPeriod"/>
            </a:pPr>
            <a:r>
              <a:rPr lang="da-DK" dirty="0"/>
              <a:t>Tegn et træ som passer </a:t>
            </a:r>
            <a:r>
              <a:rPr lang="da-DK" dirty="0" err="1"/>
              <a:t>recurrence</a:t>
            </a:r>
            <a:endParaRPr lang="da-DK" dirty="0"/>
          </a:p>
          <a:p>
            <a:pPr marL="681038" lvl="1" indent="-342900">
              <a:buFont typeface="+mj-lt"/>
              <a:buAutoNum type="arabicPeriod"/>
            </a:pPr>
            <a:r>
              <a:rPr lang="da-DK" dirty="0"/>
              <a:t>Beregn dybden på træet</a:t>
            </a:r>
          </a:p>
          <a:p>
            <a:pPr marL="681038" lvl="1" indent="-342900">
              <a:buFont typeface="+mj-lt"/>
              <a:buAutoNum type="arabicPeriod"/>
            </a:pPr>
            <a:r>
              <a:rPr lang="da-DK" dirty="0"/>
              <a:t>Beregn antallet noder på sidste niveau</a:t>
            </a:r>
          </a:p>
          <a:p>
            <a:pPr marL="681038" lvl="1" indent="-342900">
              <a:buFont typeface="+mj-lt"/>
              <a:buAutoNum type="arabicPeriod"/>
            </a:pPr>
            <a:r>
              <a:rPr lang="da-DK" dirty="0"/>
              <a:t>Beregn tidsforbrug for sidste niveau</a:t>
            </a:r>
          </a:p>
          <a:p>
            <a:pPr marL="0" indent="0">
              <a:buNone/>
            </a:pPr>
            <a:endParaRPr lang="da-DK" dirty="0"/>
          </a:p>
        </p:txBody>
      </p:sp>
      <p:pic>
        <p:nvPicPr>
          <p:cNvPr id="12" name="Picture 11"/>
          <p:cNvPicPr>
            <a:picLocks noChangeAspect="1"/>
          </p:cNvPicPr>
          <p:nvPr/>
        </p:nvPicPr>
        <p:blipFill>
          <a:blip r:embed="rId5"/>
          <a:stretch>
            <a:fillRect/>
          </a:stretch>
        </p:blipFill>
        <p:spPr>
          <a:xfrm>
            <a:off x="8423275" y="424425"/>
            <a:ext cx="657225" cy="551821"/>
          </a:xfrm>
          <a:prstGeom prst="rect">
            <a:avLst/>
          </a:prstGeom>
        </p:spPr>
      </p:pic>
      <p:pic>
        <p:nvPicPr>
          <p:cNvPr id="13" name="Picture 12"/>
          <p:cNvPicPr>
            <a:picLocks noChangeAspect="1"/>
          </p:cNvPicPr>
          <p:nvPr/>
        </p:nvPicPr>
        <p:blipFill>
          <a:blip r:embed="rId6"/>
          <a:stretch>
            <a:fillRect/>
          </a:stretch>
        </p:blipFill>
        <p:spPr>
          <a:xfrm>
            <a:off x="7517936" y="238494"/>
            <a:ext cx="2601912" cy="2380044"/>
          </a:xfrm>
          <a:prstGeom prst="rect">
            <a:avLst/>
          </a:prstGeom>
        </p:spPr>
      </p:pic>
      <p:pic>
        <p:nvPicPr>
          <p:cNvPr id="14" name="Picture 13"/>
          <p:cNvPicPr>
            <a:picLocks noChangeAspect="1"/>
          </p:cNvPicPr>
          <p:nvPr/>
        </p:nvPicPr>
        <p:blipFill>
          <a:blip r:embed="rId7"/>
          <a:stretch>
            <a:fillRect/>
          </a:stretch>
        </p:blipFill>
        <p:spPr>
          <a:xfrm>
            <a:off x="6478588" y="593223"/>
            <a:ext cx="4757737" cy="3388737"/>
          </a:xfrm>
          <a:prstGeom prst="rect">
            <a:avLst/>
          </a:prstGeom>
        </p:spPr>
      </p:pic>
      <p:pic>
        <p:nvPicPr>
          <p:cNvPr id="16" name="Picture 15"/>
          <p:cNvPicPr>
            <a:picLocks noChangeAspect="1"/>
          </p:cNvPicPr>
          <p:nvPr/>
        </p:nvPicPr>
        <p:blipFill rotWithShape="1">
          <a:blip r:embed="rId8"/>
          <a:srcRect r="19172" b="20365"/>
          <a:stretch/>
        </p:blipFill>
        <p:spPr>
          <a:xfrm>
            <a:off x="5329069" y="458977"/>
            <a:ext cx="5986631" cy="5725923"/>
          </a:xfrm>
          <a:prstGeom prst="rect">
            <a:avLst/>
          </a:prstGeom>
        </p:spPr>
      </p:pic>
      <p:pic>
        <p:nvPicPr>
          <p:cNvPr id="17" name="Picture 16"/>
          <p:cNvPicPr>
            <a:picLocks noChangeAspect="1"/>
          </p:cNvPicPr>
          <p:nvPr/>
        </p:nvPicPr>
        <p:blipFill>
          <a:blip r:embed="rId9"/>
          <a:stretch>
            <a:fillRect/>
          </a:stretch>
        </p:blipFill>
        <p:spPr>
          <a:xfrm>
            <a:off x="148931" y="5189950"/>
            <a:ext cx="5402262" cy="710045"/>
          </a:xfrm>
          <a:prstGeom prst="rect">
            <a:avLst/>
          </a:prstGeom>
        </p:spPr>
      </p:pic>
      <p:sp>
        <p:nvSpPr>
          <p:cNvPr id="18" name="Rectangle 17"/>
          <p:cNvSpPr/>
          <p:nvPr/>
        </p:nvSpPr>
        <p:spPr>
          <a:xfrm>
            <a:off x="5439240" y="458977"/>
            <a:ext cx="550397" cy="558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0" name="Picture 19"/>
          <p:cNvPicPr>
            <a:picLocks noChangeAspect="1"/>
          </p:cNvPicPr>
          <p:nvPr/>
        </p:nvPicPr>
        <p:blipFill rotWithShape="1">
          <a:blip r:embed="rId9"/>
          <a:srcRect l="16186" t="8647" r="67600" b="18150"/>
          <a:stretch/>
        </p:blipFill>
        <p:spPr>
          <a:xfrm>
            <a:off x="11065936" y="495186"/>
            <a:ext cx="875899" cy="519764"/>
          </a:xfrm>
          <a:prstGeom prst="rect">
            <a:avLst/>
          </a:prstGeom>
        </p:spPr>
      </p:pic>
      <p:pic>
        <p:nvPicPr>
          <p:cNvPr id="24" name="Picture 23"/>
          <p:cNvPicPr>
            <a:picLocks noChangeAspect="1"/>
          </p:cNvPicPr>
          <p:nvPr/>
        </p:nvPicPr>
        <p:blipFill rotWithShape="1">
          <a:blip r:embed="rId9"/>
          <a:srcRect l="16186" t="8647" r="67600" b="18150"/>
          <a:stretch/>
        </p:blipFill>
        <p:spPr>
          <a:xfrm>
            <a:off x="10998039" y="1890452"/>
            <a:ext cx="875899" cy="519764"/>
          </a:xfrm>
          <a:prstGeom prst="rect">
            <a:avLst/>
          </a:prstGeom>
        </p:spPr>
      </p:pic>
      <p:pic>
        <p:nvPicPr>
          <p:cNvPr id="25" name="Picture 24"/>
          <p:cNvPicPr>
            <a:picLocks noChangeAspect="1"/>
          </p:cNvPicPr>
          <p:nvPr/>
        </p:nvPicPr>
        <p:blipFill rotWithShape="1">
          <a:blip r:embed="rId9"/>
          <a:srcRect l="16186" t="8647" r="67600" b="18150"/>
          <a:stretch/>
        </p:blipFill>
        <p:spPr>
          <a:xfrm>
            <a:off x="11035456" y="3430518"/>
            <a:ext cx="875899" cy="519764"/>
          </a:xfrm>
          <a:prstGeom prst="rect">
            <a:avLst/>
          </a:prstGeom>
        </p:spPr>
      </p:pic>
      <p:pic>
        <p:nvPicPr>
          <p:cNvPr id="26" name="Picture 25"/>
          <p:cNvPicPr>
            <a:picLocks noChangeAspect="1"/>
          </p:cNvPicPr>
          <p:nvPr/>
        </p:nvPicPr>
        <p:blipFill rotWithShape="1">
          <a:blip r:embed="rId9"/>
          <a:srcRect l="16186" t="8647" r="67600" b="18150"/>
          <a:stretch/>
        </p:blipFill>
        <p:spPr>
          <a:xfrm>
            <a:off x="11175578" y="5626696"/>
            <a:ext cx="875899" cy="519764"/>
          </a:xfrm>
          <a:prstGeom prst="rect">
            <a:avLst/>
          </a:prstGeom>
        </p:spPr>
      </p:pic>
      <p:sp>
        <p:nvSpPr>
          <p:cNvPr id="3" name="Title 2"/>
          <p:cNvSpPr>
            <a:spLocks noGrp="1"/>
          </p:cNvSpPr>
          <p:nvPr>
            <p:ph type="title"/>
          </p:nvPr>
        </p:nvSpPr>
        <p:spPr>
          <a:xfrm>
            <a:off x="587374" y="370290"/>
            <a:ext cx="6304427" cy="1474385"/>
          </a:xfrm>
        </p:spPr>
        <p:txBody>
          <a:bodyPr/>
          <a:lstStyle/>
          <a:p>
            <a:r>
              <a:rPr lang="da-DK" dirty="0" err="1"/>
              <a:t>Recurrence</a:t>
            </a:r>
            <a:r>
              <a:rPr lang="da-DK" dirty="0"/>
              <a:t> + </a:t>
            </a:r>
            <a:br>
              <a:rPr lang="da-DK" dirty="0"/>
            </a:br>
            <a:r>
              <a:rPr lang="da-DK" dirty="0" err="1"/>
              <a:t>recursion</a:t>
            </a:r>
            <a:r>
              <a:rPr lang="da-DK" dirty="0"/>
              <a:t> </a:t>
            </a:r>
            <a:r>
              <a:rPr lang="da-DK" dirty="0" err="1"/>
              <a:t>tree</a:t>
            </a:r>
            <a:r>
              <a:rPr lang="da-DK" dirty="0"/>
              <a:t> metoden </a:t>
            </a:r>
          </a:p>
        </p:txBody>
      </p:sp>
    </p:spTree>
    <p:extLst>
      <p:ext uri="{BB962C8B-B14F-4D97-AF65-F5344CB8AC3E}">
        <p14:creationId xmlns:p14="http://schemas.microsoft.com/office/powerpoint/2010/main" val="68788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le 2"/>
          <p:cNvSpPr>
            <a:spLocks noGrp="1"/>
          </p:cNvSpPr>
          <p:nvPr>
            <p:ph type="title"/>
          </p:nvPr>
        </p:nvSpPr>
        <p:spPr>
          <a:xfrm>
            <a:off x="587374" y="370290"/>
            <a:ext cx="6448426" cy="1474385"/>
          </a:xfrm>
        </p:spPr>
        <p:txBody>
          <a:bodyPr/>
          <a:lstStyle/>
          <a:p>
            <a:r>
              <a:rPr lang="da-DK" dirty="0"/>
              <a:t>Generelt </a:t>
            </a:r>
            <a:r>
              <a:rPr lang="da-DK" dirty="0" err="1"/>
              <a:t>rammeverk</a:t>
            </a:r>
            <a:r>
              <a:rPr lang="da-DK" dirty="0"/>
              <a:t> for </a:t>
            </a:r>
            <a:r>
              <a:rPr lang="da-DK" dirty="0" err="1"/>
              <a:t>divide</a:t>
            </a:r>
            <a:r>
              <a:rPr lang="da-DK" dirty="0"/>
              <a:t> and </a:t>
            </a:r>
            <a:r>
              <a:rPr lang="da-DK" dirty="0" err="1"/>
              <a:t>conquer</a:t>
            </a:r>
            <a:endParaRPr lang="da-DK" dirty="0"/>
          </a:p>
        </p:txBody>
      </p:sp>
      <p:pic>
        <p:nvPicPr>
          <p:cNvPr id="5" name="Picture 4"/>
          <p:cNvPicPr>
            <a:picLocks noChangeAspect="1"/>
          </p:cNvPicPr>
          <p:nvPr/>
        </p:nvPicPr>
        <p:blipFill>
          <a:blip r:embed="rId2"/>
          <a:stretch>
            <a:fillRect/>
          </a:stretch>
        </p:blipFill>
        <p:spPr>
          <a:xfrm>
            <a:off x="1604962" y="3008312"/>
            <a:ext cx="7991475" cy="1552575"/>
          </a:xfrm>
          <a:prstGeom prst="rect">
            <a:avLst/>
          </a:prstGeom>
        </p:spPr>
      </p:pic>
      <p:sp>
        <p:nvSpPr>
          <p:cNvPr id="10" name="Rectangle 9"/>
          <p:cNvSpPr/>
          <p:nvPr/>
        </p:nvSpPr>
        <p:spPr>
          <a:xfrm>
            <a:off x="3475833" y="3784599"/>
            <a:ext cx="236537" cy="6858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Text Placeholder 3"/>
          <p:cNvSpPr>
            <a:spLocks noGrp="1"/>
          </p:cNvSpPr>
          <p:nvPr>
            <p:ph type="body" sz="quarter" idx="12"/>
          </p:nvPr>
        </p:nvSpPr>
        <p:spPr>
          <a:xfrm>
            <a:off x="1561536" y="4745787"/>
            <a:ext cx="1959351" cy="475500"/>
          </a:xfrm>
        </p:spPr>
        <p:txBody>
          <a:bodyPr>
            <a:normAutofit fontScale="92500"/>
          </a:bodyPr>
          <a:lstStyle/>
          <a:p>
            <a:pPr marL="0" indent="0">
              <a:buNone/>
            </a:pPr>
            <a:r>
              <a:rPr lang="da-DK" b="1" dirty="0"/>
              <a:t>Antal </a:t>
            </a:r>
            <a:r>
              <a:rPr lang="da-DK" b="1" dirty="0" err="1"/>
              <a:t>rekursive</a:t>
            </a:r>
            <a:r>
              <a:rPr lang="da-DK" b="1" dirty="0"/>
              <a:t> </a:t>
            </a:r>
            <a:r>
              <a:rPr lang="da-DK" b="1" dirty="0" err="1"/>
              <a:t>calls</a:t>
            </a:r>
            <a:endParaRPr lang="da-DK" b="1" dirty="0"/>
          </a:p>
        </p:txBody>
      </p:sp>
      <p:cxnSp>
        <p:nvCxnSpPr>
          <p:cNvPr id="18" name="Straight Arrow Connector 17"/>
          <p:cNvCxnSpPr>
            <a:stCxn id="11" idx="0"/>
          </p:cNvCxnSpPr>
          <p:nvPr/>
        </p:nvCxnSpPr>
        <p:spPr>
          <a:xfrm flipV="1">
            <a:off x="2541212" y="4470399"/>
            <a:ext cx="934621" cy="2753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3255681" y="3784599"/>
            <a:ext cx="2489764" cy="2028075"/>
            <a:chOff x="3255681" y="3784599"/>
            <a:chExt cx="2489764" cy="2028075"/>
          </a:xfrm>
        </p:grpSpPr>
        <p:sp>
          <p:nvSpPr>
            <p:cNvPr id="9" name="Rectangle 8"/>
            <p:cNvSpPr/>
            <p:nvPr/>
          </p:nvSpPr>
          <p:spPr>
            <a:xfrm>
              <a:off x="4500563" y="3784599"/>
              <a:ext cx="236537" cy="6858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xt Placeholder 3"/>
            <p:cNvSpPr txBox="1">
              <a:spLocks/>
            </p:cNvSpPr>
            <p:nvPr/>
          </p:nvSpPr>
          <p:spPr>
            <a:xfrm>
              <a:off x="3255681" y="5337174"/>
              <a:ext cx="2489764" cy="475500"/>
            </a:xfrm>
            <a:prstGeom prst="rect">
              <a:avLst/>
            </a:prstGeom>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da-DK" b="1" dirty="0"/>
                <a:t>Opdeling af problemet b&gt;1</a:t>
              </a:r>
            </a:p>
          </p:txBody>
        </p:sp>
        <p:cxnSp>
          <p:nvCxnSpPr>
            <p:cNvPr id="19" name="Straight Arrow Connector 18"/>
            <p:cNvCxnSpPr>
              <a:stCxn id="13" idx="0"/>
            </p:cNvCxnSpPr>
            <p:nvPr/>
          </p:nvCxnSpPr>
          <p:spPr>
            <a:xfrm flipV="1">
              <a:off x="4500563" y="4470399"/>
              <a:ext cx="74774" cy="86677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4654267" y="3049544"/>
            <a:ext cx="1562383" cy="1420855"/>
            <a:chOff x="4654267" y="3049544"/>
            <a:chExt cx="1562383" cy="1420855"/>
          </a:xfrm>
        </p:grpSpPr>
        <p:sp>
          <p:nvSpPr>
            <p:cNvPr id="8" name="Rectangle 7"/>
            <p:cNvSpPr/>
            <p:nvPr/>
          </p:nvSpPr>
          <p:spPr>
            <a:xfrm>
              <a:off x="5378450" y="3784599"/>
              <a:ext cx="838200" cy="6858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Text Placeholder 3"/>
            <p:cNvSpPr txBox="1">
              <a:spLocks/>
            </p:cNvSpPr>
            <p:nvPr/>
          </p:nvSpPr>
          <p:spPr>
            <a:xfrm>
              <a:off x="4654267" y="3049544"/>
              <a:ext cx="1562383" cy="442955"/>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da-DK" b="1" dirty="0"/>
                <a:t>Køretid for </a:t>
              </a:r>
              <a:r>
                <a:rPr lang="da-DK" b="1" i="1" dirty="0"/>
                <a:t>del</a:t>
              </a:r>
              <a:endParaRPr lang="da-DK" b="1" dirty="0"/>
            </a:p>
          </p:txBody>
        </p:sp>
        <p:cxnSp>
          <p:nvCxnSpPr>
            <p:cNvPr id="22" name="Straight Arrow Connector 21"/>
            <p:cNvCxnSpPr/>
            <p:nvPr/>
          </p:nvCxnSpPr>
          <p:spPr>
            <a:xfrm>
              <a:off x="5264150" y="3483812"/>
              <a:ext cx="171308" cy="3444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6502117" y="3784599"/>
            <a:ext cx="2489764" cy="1552575"/>
            <a:chOff x="6502117" y="3784599"/>
            <a:chExt cx="2489764" cy="1552575"/>
          </a:xfrm>
        </p:grpSpPr>
        <p:sp>
          <p:nvSpPr>
            <p:cNvPr id="7" name="Rectangle 6"/>
            <p:cNvSpPr/>
            <p:nvPr/>
          </p:nvSpPr>
          <p:spPr>
            <a:xfrm>
              <a:off x="6629400" y="3784599"/>
              <a:ext cx="838200" cy="6858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 Placeholder 3"/>
            <p:cNvSpPr txBox="1">
              <a:spLocks/>
            </p:cNvSpPr>
            <p:nvPr/>
          </p:nvSpPr>
          <p:spPr>
            <a:xfrm>
              <a:off x="6502117" y="4861674"/>
              <a:ext cx="2489764" cy="475500"/>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da-DK" b="1" dirty="0"/>
                <a:t>Køretid for </a:t>
              </a:r>
              <a:r>
                <a:rPr lang="da-DK" b="1" i="1" dirty="0"/>
                <a:t>kombiner</a:t>
              </a:r>
              <a:endParaRPr lang="da-DK" b="1" dirty="0"/>
            </a:p>
          </p:txBody>
        </p:sp>
        <p:cxnSp>
          <p:nvCxnSpPr>
            <p:cNvPr id="26" name="Straight Arrow Connector 25"/>
            <p:cNvCxnSpPr>
              <a:stCxn id="15" idx="0"/>
            </p:cNvCxnSpPr>
            <p:nvPr/>
          </p:nvCxnSpPr>
          <p:spPr>
            <a:xfrm flipH="1" flipV="1">
              <a:off x="7467600" y="4483915"/>
              <a:ext cx="279399" cy="3777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581900" y="2424113"/>
            <a:ext cx="2375464" cy="1462087"/>
            <a:chOff x="7581900" y="2424113"/>
            <a:chExt cx="2375464" cy="1462087"/>
          </a:xfrm>
        </p:grpSpPr>
        <p:sp>
          <p:nvSpPr>
            <p:cNvPr id="6" name="Rectangle 5"/>
            <p:cNvSpPr/>
            <p:nvPr/>
          </p:nvSpPr>
          <p:spPr>
            <a:xfrm>
              <a:off x="7581900" y="3200400"/>
              <a:ext cx="1803400" cy="6858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Text Placeholder 3"/>
            <p:cNvSpPr txBox="1">
              <a:spLocks/>
            </p:cNvSpPr>
            <p:nvPr/>
          </p:nvSpPr>
          <p:spPr>
            <a:xfrm>
              <a:off x="7581900" y="2424113"/>
              <a:ext cx="2375464" cy="649330"/>
            </a:xfrm>
            <a:prstGeom prst="rect">
              <a:avLst/>
            </a:prstGeom>
          </p:spPr>
          <p:txBody>
            <a:bodyPr vert="horz" lIns="0" tIns="45720" rIns="0" bIns="45720" rtlCol="0">
              <a:normAutofit lnSpcReduction="100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da-DK" b="1" dirty="0"/>
                <a:t>Størrelsen hvor problemet er trivielt</a:t>
              </a:r>
            </a:p>
          </p:txBody>
        </p:sp>
        <p:cxnSp>
          <p:nvCxnSpPr>
            <p:cNvPr id="32" name="Straight Arrow Connector 31"/>
            <p:cNvCxnSpPr>
              <a:endCxn id="6" idx="0"/>
            </p:cNvCxnSpPr>
            <p:nvPr/>
          </p:nvCxnSpPr>
          <p:spPr>
            <a:xfrm flipH="1">
              <a:off x="8483600" y="3008312"/>
              <a:ext cx="286032" cy="1920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37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33</a:t>
            </a:fld>
            <a:endParaRPr lang="en-US" dirty="0"/>
          </a:p>
        </p:txBody>
      </p:sp>
      <p:sp>
        <p:nvSpPr>
          <p:cNvPr id="3" name="Title 2"/>
          <p:cNvSpPr>
            <a:spLocks noGrp="1"/>
          </p:cNvSpPr>
          <p:nvPr>
            <p:ph type="title"/>
          </p:nvPr>
        </p:nvSpPr>
        <p:spPr/>
        <p:txBody>
          <a:bodyPr/>
          <a:lstStyle/>
          <a:p>
            <a:r>
              <a:rPr lang="da-DK" dirty="0"/>
              <a:t>Quiz 3 – 15 minutter</a:t>
            </a:r>
          </a:p>
        </p:txBody>
      </p:sp>
      <p:sp>
        <p:nvSpPr>
          <p:cNvPr id="4" name="Text Placeholder 3"/>
          <p:cNvSpPr>
            <a:spLocks noGrp="1"/>
          </p:cNvSpPr>
          <p:nvPr>
            <p:ph type="body" sz="quarter" idx="12"/>
          </p:nvPr>
        </p:nvSpPr>
        <p:spPr>
          <a:xfrm>
            <a:off x="587375" y="2065337"/>
            <a:ext cx="5652060" cy="2406651"/>
          </a:xfrm>
        </p:spPr>
        <p:txBody>
          <a:bodyPr>
            <a:normAutofit lnSpcReduction="10000"/>
          </a:bodyPr>
          <a:lstStyle/>
          <a:p>
            <a:r>
              <a:rPr lang="da-DK" dirty="0"/>
              <a:t>Hvordan kan vi skrive ned </a:t>
            </a:r>
            <a:r>
              <a:rPr lang="da-DK" dirty="0" err="1"/>
              <a:t>recurrence</a:t>
            </a:r>
            <a:r>
              <a:rPr lang="da-DK" dirty="0"/>
              <a:t> for Bin-Search?</a:t>
            </a:r>
          </a:p>
          <a:p>
            <a:r>
              <a:rPr lang="da-DK" dirty="0"/>
              <a:t>Bruge </a:t>
            </a:r>
            <a:r>
              <a:rPr lang="da-DK" dirty="0" err="1"/>
              <a:t>recursion</a:t>
            </a:r>
            <a:r>
              <a:rPr lang="da-DK" dirty="0"/>
              <a:t> </a:t>
            </a:r>
            <a:r>
              <a:rPr lang="da-DK" dirty="0" err="1"/>
              <a:t>tree</a:t>
            </a:r>
            <a:r>
              <a:rPr lang="da-DK" dirty="0"/>
              <a:t> metoden for at løse den</a:t>
            </a:r>
          </a:p>
          <a:p>
            <a:pPr marL="681038" lvl="1" indent="-342900">
              <a:buFont typeface="+mj-lt"/>
              <a:buAutoNum type="arabicPeriod"/>
            </a:pPr>
            <a:r>
              <a:rPr lang="da-DK" dirty="0"/>
              <a:t>Tegn et træ som passer </a:t>
            </a:r>
            <a:r>
              <a:rPr lang="da-DK" dirty="0" err="1"/>
              <a:t>recurrence</a:t>
            </a:r>
            <a:endParaRPr lang="da-DK" dirty="0"/>
          </a:p>
          <a:p>
            <a:pPr marL="681038" lvl="1" indent="-342900">
              <a:buFont typeface="+mj-lt"/>
              <a:buAutoNum type="arabicPeriod"/>
            </a:pPr>
            <a:r>
              <a:rPr lang="da-DK" dirty="0"/>
              <a:t>Beregn dybden på træet</a:t>
            </a:r>
          </a:p>
          <a:p>
            <a:pPr marL="681038" lvl="1" indent="-342900">
              <a:buFont typeface="+mj-lt"/>
              <a:buAutoNum type="arabicPeriod"/>
            </a:pPr>
            <a:r>
              <a:rPr lang="da-DK" dirty="0"/>
              <a:t>Beregn antallet noder på sidste niveau</a:t>
            </a:r>
          </a:p>
          <a:p>
            <a:pPr marL="681038" lvl="1" indent="-342900">
              <a:buFont typeface="+mj-lt"/>
              <a:buAutoNum type="arabicPeriod"/>
            </a:pPr>
            <a:r>
              <a:rPr lang="da-DK" dirty="0"/>
              <a:t>Beregn tidsforbrug for sidste niveau</a:t>
            </a:r>
          </a:p>
          <a:p>
            <a:pPr marL="0" indent="0">
              <a:buNone/>
            </a:pPr>
            <a:r>
              <a:rPr lang="da-DK" dirty="0"/>
              <a:t>https://forms.gle/Wo1k6CVskezbEPtP9</a:t>
            </a:r>
          </a:p>
          <a:p>
            <a:pPr marL="681038" lvl="1" indent="-342900">
              <a:buFont typeface="+mj-lt"/>
              <a:buAutoNum type="arabicPeriod"/>
            </a:pPr>
            <a:endParaRPr lang="da-DK" dirty="0"/>
          </a:p>
        </p:txBody>
      </p:sp>
      <p:pic>
        <p:nvPicPr>
          <p:cNvPr id="5" name="Picture 4"/>
          <p:cNvPicPr>
            <a:picLocks noChangeAspect="1"/>
          </p:cNvPicPr>
          <p:nvPr/>
        </p:nvPicPr>
        <p:blipFill>
          <a:blip r:embed="rId2"/>
          <a:stretch>
            <a:fillRect/>
          </a:stretch>
        </p:blipFill>
        <p:spPr>
          <a:xfrm>
            <a:off x="5952312" y="1844675"/>
            <a:ext cx="5673309" cy="3701303"/>
          </a:xfrm>
          <a:prstGeom prst="rect">
            <a:avLst/>
          </a:prstGeom>
        </p:spPr>
      </p:pic>
      <p:pic>
        <p:nvPicPr>
          <p:cNvPr id="7" name="Picture 6"/>
          <p:cNvPicPr>
            <a:picLocks noChangeAspect="1"/>
          </p:cNvPicPr>
          <p:nvPr/>
        </p:nvPicPr>
        <p:blipFill>
          <a:blip r:embed="rId3"/>
          <a:stretch>
            <a:fillRect/>
          </a:stretch>
        </p:blipFill>
        <p:spPr>
          <a:xfrm>
            <a:off x="321577" y="4317253"/>
            <a:ext cx="5143500" cy="1228725"/>
          </a:xfrm>
          <a:prstGeom prst="rect">
            <a:avLst/>
          </a:prstGeom>
        </p:spPr>
      </p:pic>
    </p:spTree>
    <p:extLst>
      <p:ext uri="{BB962C8B-B14F-4D97-AF65-F5344CB8AC3E}">
        <p14:creationId xmlns:p14="http://schemas.microsoft.com/office/powerpoint/2010/main" val="1235115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le 2"/>
          <p:cNvSpPr>
            <a:spLocks noGrp="1"/>
          </p:cNvSpPr>
          <p:nvPr>
            <p:ph type="title"/>
          </p:nvPr>
        </p:nvSpPr>
        <p:spPr/>
        <p:txBody>
          <a:bodyPr/>
          <a:lstStyle/>
          <a:p>
            <a:r>
              <a:rPr lang="da-DK" dirty="0"/>
              <a:t>Quiz 3 </a:t>
            </a:r>
            <a:r>
              <a:rPr lang="da-DK" dirty="0" err="1"/>
              <a:t>Recap</a:t>
            </a:r>
            <a:endParaRPr lang="da-DK" dirty="0"/>
          </a:p>
        </p:txBody>
      </p:sp>
      <p:pic>
        <p:nvPicPr>
          <p:cNvPr id="5" name="Picture 4"/>
          <p:cNvPicPr>
            <a:picLocks noChangeAspect="1"/>
          </p:cNvPicPr>
          <p:nvPr/>
        </p:nvPicPr>
        <p:blipFill>
          <a:blip r:embed="rId2"/>
          <a:stretch>
            <a:fillRect/>
          </a:stretch>
        </p:blipFill>
        <p:spPr>
          <a:xfrm>
            <a:off x="435023" y="2348753"/>
            <a:ext cx="5496284" cy="1399054"/>
          </a:xfrm>
          <a:prstGeom prst="rect">
            <a:avLst/>
          </a:prstGeom>
        </p:spPr>
      </p:pic>
      <p:pic>
        <p:nvPicPr>
          <p:cNvPr id="6" name="Picture 5"/>
          <p:cNvPicPr>
            <a:picLocks noChangeAspect="1"/>
          </p:cNvPicPr>
          <p:nvPr/>
        </p:nvPicPr>
        <p:blipFill rotWithShape="1">
          <a:blip r:embed="rId3"/>
          <a:srcRect r="19172" b="20365"/>
          <a:stretch/>
        </p:blipFill>
        <p:spPr>
          <a:xfrm>
            <a:off x="6391787" y="950258"/>
            <a:ext cx="4948100" cy="4732618"/>
          </a:xfrm>
          <a:prstGeom prst="rect">
            <a:avLst/>
          </a:prstGeom>
        </p:spPr>
      </p:pic>
      <p:sp>
        <p:nvSpPr>
          <p:cNvPr id="8" name="Text Placeholder 3"/>
          <p:cNvSpPr>
            <a:spLocks noGrp="1"/>
          </p:cNvSpPr>
          <p:nvPr>
            <p:ph type="body" sz="quarter" idx="12"/>
          </p:nvPr>
        </p:nvSpPr>
        <p:spPr>
          <a:xfrm>
            <a:off x="587375" y="2065336"/>
            <a:ext cx="5652060" cy="4792663"/>
          </a:xfrm>
        </p:spPr>
        <p:txBody>
          <a:bodyPr>
            <a:normAutofit/>
          </a:bodyPr>
          <a:lstStyle/>
          <a:p>
            <a:r>
              <a:rPr lang="da-DK" dirty="0" err="1"/>
              <a:t>Recurrence</a:t>
            </a:r>
            <a:br>
              <a:rPr lang="da-DK" dirty="0"/>
            </a:br>
            <a:br>
              <a:rPr lang="da-DK" dirty="0"/>
            </a:br>
            <a:br>
              <a:rPr lang="da-DK" dirty="0"/>
            </a:br>
            <a:br>
              <a:rPr lang="da-DK" dirty="0"/>
            </a:br>
            <a:br>
              <a:rPr lang="da-DK" dirty="0"/>
            </a:br>
            <a:endParaRPr lang="da-DK" dirty="0"/>
          </a:p>
          <a:p>
            <a:r>
              <a:rPr lang="da-DK" dirty="0" err="1"/>
              <a:t>Recursion</a:t>
            </a:r>
            <a:r>
              <a:rPr lang="da-DK" dirty="0"/>
              <a:t> </a:t>
            </a:r>
            <a:r>
              <a:rPr lang="da-DK" dirty="0" err="1"/>
              <a:t>tree</a:t>
            </a:r>
            <a:r>
              <a:rPr lang="da-DK" dirty="0"/>
              <a:t> metoden</a:t>
            </a:r>
          </a:p>
          <a:p>
            <a:pPr marL="681038" lvl="1" indent="-342900">
              <a:buFont typeface="+mj-lt"/>
              <a:buAutoNum type="arabicPeriod"/>
            </a:pPr>
            <a:r>
              <a:rPr lang="da-DK" dirty="0"/>
              <a:t>Tegn et træ som passer </a:t>
            </a:r>
            <a:r>
              <a:rPr lang="da-DK" dirty="0" err="1"/>
              <a:t>recurrence</a:t>
            </a:r>
            <a:endParaRPr lang="da-DK" dirty="0"/>
          </a:p>
          <a:p>
            <a:pPr marL="681038" lvl="1" indent="-342900">
              <a:buFont typeface="+mj-lt"/>
              <a:buAutoNum type="arabicPeriod"/>
            </a:pPr>
            <a:r>
              <a:rPr lang="da-DK" dirty="0"/>
              <a:t>Beregn dybden på træet</a:t>
            </a:r>
          </a:p>
          <a:p>
            <a:pPr marL="681038" lvl="1" indent="-342900">
              <a:buFont typeface="+mj-lt"/>
              <a:buAutoNum type="arabicPeriod"/>
            </a:pPr>
            <a:r>
              <a:rPr lang="da-DK" dirty="0"/>
              <a:t>Beregn antallet noder på sidste niveau</a:t>
            </a:r>
          </a:p>
          <a:p>
            <a:pPr marL="681038" lvl="1" indent="-342900">
              <a:buFont typeface="+mj-lt"/>
              <a:buAutoNum type="arabicPeriod"/>
            </a:pPr>
            <a:r>
              <a:rPr lang="da-DK" dirty="0"/>
              <a:t>Beregn tidsforbrug for sidste niveau</a:t>
            </a:r>
          </a:p>
          <a:p>
            <a:endParaRPr lang="da-DK" dirty="0"/>
          </a:p>
        </p:txBody>
      </p:sp>
      <p:sp>
        <p:nvSpPr>
          <p:cNvPr id="9" name="Rectangle 8"/>
          <p:cNvSpPr/>
          <p:nvPr/>
        </p:nvSpPr>
        <p:spPr>
          <a:xfrm>
            <a:off x="9384145" y="1376218"/>
            <a:ext cx="2152073" cy="4306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8155756" y="2551342"/>
            <a:ext cx="1736389" cy="3261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7687765" y="3747807"/>
            <a:ext cx="874344" cy="221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46369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5C49BE-DC12-4462-BB98-82A7A732871B}"/>
              </a:ext>
            </a:extLst>
          </p:cNvPr>
          <p:cNvSpPr>
            <a:spLocks noGrp="1"/>
          </p:cNvSpPr>
          <p:nvPr>
            <p:ph type="sldNum" sz="quarter" idx="4"/>
          </p:nvPr>
        </p:nvSpPr>
        <p:spPr/>
        <p:txBody>
          <a:bodyPr/>
          <a:lstStyle/>
          <a:p>
            <a:fld id="{D8D877B3-D348-4611-9BDB-C5374591D951}" type="slidenum">
              <a:rPr lang="en-US" smtClean="0"/>
              <a:pPr/>
              <a:t>35</a:t>
            </a:fld>
            <a:endParaRPr lang="en-US" dirty="0"/>
          </a:p>
        </p:txBody>
      </p:sp>
      <p:sp>
        <p:nvSpPr>
          <p:cNvPr id="3" name="Title 2">
            <a:extLst>
              <a:ext uri="{FF2B5EF4-FFF2-40B4-BE49-F238E27FC236}">
                <a16:creationId xmlns:a16="http://schemas.microsoft.com/office/drawing/2014/main" id="{F296898C-689E-420D-93D8-DE9EBD6B51B4}"/>
              </a:ext>
            </a:extLst>
          </p:cNvPr>
          <p:cNvSpPr>
            <a:spLocks noGrp="1"/>
          </p:cNvSpPr>
          <p:nvPr>
            <p:ph type="title"/>
          </p:nvPr>
        </p:nvSpPr>
        <p:spPr>
          <a:xfrm>
            <a:off x="587374" y="370290"/>
            <a:ext cx="5908679" cy="1524072"/>
          </a:xfrm>
        </p:spPr>
        <p:txBody>
          <a:bodyPr/>
          <a:lstStyle/>
          <a:p>
            <a:r>
              <a:rPr lang="da-DK" sz="6000" dirty="0" err="1"/>
              <a:t>Recurrences</a:t>
            </a:r>
            <a:endParaRPr lang="da-DK" dirty="0"/>
          </a:p>
        </p:txBody>
      </p:sp>
      <p:pic>
        <p:nvPicPr>
          <p:cNvPr id="5" name="Picture 4">
            <a:extLst>
              <a:ext uri="{FF2B5EF4-FFF2-40B4-BE49-F238E27FC236}">
                <a16:creationId xmlns:a16="http://schemas.microsoft.com/office/drawing/2014/main" id="{BB79C5E1-BAAF-4980-B1AC-CA619A9D59FD}"/>
              </a:ext>
            </a:extLst>
          </p:cNvPr>
          <p:cNvPicPr>
            <a:picLocks noChangeAspect="1"/>
          </p:cNvPicPr>
          <p:nvPr/>
        </p:nvPicPr>
        <p:blipFill>
          <a:blip r:embed="rId2"/>
          <a:stretch>
            <a:fillRect/>
          </a:stretch>
        </p:blipFill>
        <p:spPr>
          <a:xfrm rot="1471542">
            <a:off x="5200721" y="1219469"/>
            <a:ext cx="6990306" cy="1524072"/>
          </a:xfrm>
          <a:prstGeom prst="rect">
            <a:avLst/>
          </a:prstGeom>
        </p:spPr>
      </p:pic>
      <p:pic>
        <p:nvPicPr>
          <p:cNvPr id="6" name="Picture 5">
            <a:extLst>
              <a:ext uri="{FF2B5EF4-FFF2-40B4-BE49-F238E27FC236}">
                <a16:creationId xmlns:a16="http://schemas.microsoft.com/office/drawing/2014/main" id="{BD59FE1C-5CE7-49C1-8C2C-ED1EC63D0442}"/>
              </a:ext>
            </a:extLst>
          </p:cNvPr>
          <p:cNvPicPr>
            <a:picLocks noChangeAspect="1"/>
          </p:cNvPicPr>
          <p:nvPr/>
        </p:nvPicPr>
        <p:blipFill>
          <a:blip r:embed="rId3"/>
          <a:stretch>
            <a:fillRect/>
          </a:stretch>
        </p:blipFill>
        <p:spPr>
          <a:xfrm>
            <a:off x="510206" y="1398314"/>
            <a:ext cx="5985847" cy="1524072"/>
          </a:xfrm>
          <a:prstGeom prst="rect">
            <a:avLst/>
          </a:prstGeom>
        </p:spPr>
      </p:pic>
      <p:pic>
        <p:nvPicPr>
          <p:cNvPr id="7" name="Picture 6">
            <a:extLst>
              <a:ext uri="{FF2B5EF4-FFF2-40B4-BE49-F238E27FC236}">
                <a16:creationId xmlns:a16="http://schemas.microsoft.com/office/drawing/2014/main" id="{B0FA8E2D-3A75-4C69-A4ED-02BCE3327EC1}"/>
              </a:ext>
            </a:extLst>
          </p:cNvPr>
          <p:cNvPicPr>
            <a:picLocks noChangeAspect="1"/>
          </p:cNvPicPr>
          <p:nvPr/>
        </p:nvPicPr>
        <p:blipFill>
          <a:blip r:embed="rId4"/>
          <a:stretch>
            <a:fillRect/>
          </a:stretch>
        </p:blipFill>
        <p:spPr>
          <a:xfrm rot="20643864">
            <a:off x="484856" y="2899091"/>
            <a:ext cx="7109801" cy="3041326"/>
          </a:xfrm>
          <a:prstGeom prst="rect">
            <a:avLst/>
          </a:prstGeom>
        </p:spPr>
      </p:pic>
    </p:spTree>
    <p:extLst>
      <p:ext uri="{BB962C8B-B14F-4D97-AF65-F5344CB8AC3E}">
        <p14:creationId xmlns:p14="http://schemas.microsoft.com/office/powerpoint/2010/main" val="154606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80">
                                          <p:stCondLst>
                                            <p:cond delay="0"/>
                                          </p:stCondLst>
                                        </p:cTn>
                                        <p:tgtEl>
                                          <p:spTgt spid="5"/>
                                        </p:tgtEl>
                                      </p:cBhvr>
                                    </p:animEffect>
                                    <p:anim calcmode="lin" valueType="num">
                                      <p:cBhvr>
                                        <p:cTn id="1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1" dur="26">
                                          <p:stCondLst>
                                            <p:cond delay="650"/>
                                          </p:stCondLst>
                                        </p:cTn>
                                        <p:tgtEl>
                                          <p:spTgt spid="5"/>
                                        </p:tgtEl>
                                      </p:cBhvr>
                                      <p:to x="100000" y="60000"/>
                                    </p:animScale>
                                    <p:animScale>
                                      <p:cBhvr>
                                        <p:cTn id="22" dur="166" decel="50000">
                                          <p:stCondLst>
                                            <p:cond delay="676"/>
                                          </p:stCondLst>
                                        </p:cTn>
                                        <p:tgtEl>
                                          <p:spTgt spid="5"/>
                                        </p:tgtEl>
                                      </p:cBhvr>
                                      <p:to x="100000" y="100000"/>
                                    </p:animScale>
                                    <p:animScale>
                                      <p:cBhvr>
                                        <p:cTn id="23" dur="26">
                                          <p:stCondLst>
                                            <p:cond delay="1312"/>
                                          </p:stCondLst>
                                        </p:cTn>
                                        <p:tgtEl>
                                          <p:spTgt spid="5"/>
                                        </p:tgtEl>
                                      </p:cBhvr>
                                      <p:to x="100000" y="80000"/>
                                    </p:animScale>
                                    <p:animScale>
                                      <p:cBhvr>
                                        <p:cTn id="24" dur="166" decel="50000">
                                          <p:stCondLst>
                                            <p:cond delay="1338"/>
                                          </p:stCondLst>
                                        </p:cTn>
                                        <p:tgtEl>
                                          <p:spTgt spid="5"/>
                                        </p:tgtEl>
                                      </p:cBhvr>
                                      <p:to x="100000" y="100000"/>
                                    </p:animScale>
                                    <p:animScale>
                                      <p:cBhvr>
                                        <p:cTn id="25" dur="26">
                                          <p:stCondLst>
                                            <p:cond delay="1642"/>
                                          </p:stCondLst>
                                        </p:cTn>
                                        <p:tgtEl>
                                          <p:spTgt spid="5"/>
                                        </p:tgtEl>
                                      </p:cBhvr>
                                      <p:to x="100000" y="90000"/>
                                    </p:animScale>
                                    <p:animScale>
                                      <p:cBhvr>
                                        <p:cTn id="26" dur="166" decel="50000">
                                          <p:stCondLst>
                                            <p:cond delay="1668"/>
                                          </p:stCondLst>
                                        </p:cTn>
                                        <p:tgtEl>
                                          <p:spTgt spid="5"/>
                                        </p:tgtEl>
                                      </p:cBhvr>
                                      <p:to x="100000" y="100000"/>
                                    </p:animScale>
                                    <p:animScale>
                                      <p:cBhvr>
                                        <p:cTn id="27" dur="26">
                                          <p:stCondLst>
                                            <p:cond delay="1808"/>
                                          </p:stCondLst>
                                        </p:cTn>
                                        <p:tgtEl>
                                          <p:spTgt spid="5"/>
                                        </p:tgtEl>
                                      </p:cBhvr>
                                      <p:to x="100000" y="95000"/>
                                    </p:animScale>
                                    <p:animScale>
                                      <p:cBhvr>
                                        <p:cTn id="28" dur="166" decel="50000">
                                          <p:stCondLst>
                                            <p:cond delay="1834"/>
                                          </p:stCondLst>
                                        </p:cTn>
                                        <p:tgtEl>
                                          <p:spTgt spid="5"/>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36</a:t>
            </a:fld>
            <a:endParaRPr lang="en-US" dirty="0"/>
          </a:p>
        </p:txBody>
      </p:sp>
      <p:sp>
        <p:nvSpPr>
          <p:cNvPr id="3" name="Title 2"/>
          <p:cNvSpPr>
            <a:spLocks noGrp="1"/>
          </p:cNvSpPr>
          <p:nvPr>
            <p:ph type="title"/>
          </p:nvPr>
        </p:nvSpPr>
        <p:spPr>
          <a:xfrm>
            <a:off x="587374" y="370290"/>
            <a:ext cx="6506445" cy="1474385"/>
          </a:xfrm>
        </p:spPr>
        <p:txBody>
          <a:bodyPr/>
          <a:lstStyle/>
          <a:p>
            <a:r>
              <a:rPr lang="da-DK" dirty="0" err="1"/>
              <a:t>Recurrences</a:t>
            </a:r>
            <a:r>
              <a:rPr lang="da-DK" dirty="0"/>
              <a:t>: </a:t>
            </a:r>
            <a:r>
              <a:rPr lang="da-DK" dirty="0" err="1"/>
              <a:t>Merge</a:t>
            </a:r>
            <a:r>
              <a:rPr lang="da-DK" dirty="0"/>
              <a:t> sort</a:t>
            </a:r>
          </a:p>
        </p:txBody>
      </p:sp>
      <p:sp>
        <p:nvSpPr>
          <p:cNvPr id="4" name="Text Placeholder 3"/>
          <p:cNvSpPr>
            <a:spLocks noGrp="1"/>
          </p:cNvSpPr>
          <p:nvPr>
            <p:ph type="body" sz="quarter" idx="12"/>
          </p:nvPr>
        </p:nvSpPr>
        <p:spPr>
          <a:xfrm>
            <a:off x="587375" y="2065337"/>
            <a:ext cx="10752512" cy="485358"/>
          </a:xfrm>
        </p:spPr>
        <p:txBody>
          <a:bodyPr/>
          <a:lstStyle/>
          <a:p>
            <a:r>
              <a:rPr lang="da-DK" dirty="0"/>
              <a:t>Vi forenkler analysen gennem at antage at n = r – p er en 2-potens (2</a:t>
            </a:r>
            <a:r>
              <a:rPr lang="da-DK" baseline="30000" dirty="0"/>
              <a:t>1</a:t>
            </a:r>
            <a:r>
              <a:rPr lang="da-DK" dirty="0"/>
              <a:t>, 2</a:t>
            </a:r>
            <a:r>
              <a:rPr lang="da-DK" baseline="30000" dirty="0"/>
              <a:t>2</a:t>
            </a:r>
            <a:r>
              <a:rPr lang="da-DK" dirty="0"/>
              <a:t>, 2</a:t>
            </a:r>
            <a:r>
              <a:rPr lang="da-DK" baseline="30000" dirty="0"/>
              <a:t>3</a:t>
            </a:r>
            <a:r>
              <a:rPr lang="da-DK" dirty="0"/>
              <a:t>, </a:t>
            </a:r>
            <a:r>
              <a:rPr lang="da-DK" dirty="0" err="1"/>
              <a:t>osv</a:t>
            </a:r>
            <a:r>
              <a:rPr lang="da-DK" dirty="0"/>
              <a:t>)</a:t>
            </a:r>
          </a:p>
          <a:p>
            <a:endParaRPr lang="da-DK" dirty="0"/>
          </a:p>
        </p:txBody>
      </p:sp>
      <p:pic>
        <p:nvPicPr>
          <p:cNvPr id="5" name="Picture 4"/>
          <p:cNvPicPr>
            <a:picLocks noChangeAspect="1"/>
          </p:cNvPicPr>
          <p:nvPr/>
        </p:nvPicPr>
        <p:blipFill>
          <a:blip r:embed="rId2"/>
          <a:stretch>
            <a:fillRect/>
          </a:stretch>
        </p:blipFill>
        <p:spPr>
          <a:xfrm>
            <a:off x="282906" y="2983534"/>
            <a:ext cx="4280257" cy="2351288"/>
          </a:xfrm>
          <a:prstGeom prst="rect">
            <a:avLst/>
          </a:prstGeom>
        </p:spPr>
      </p:pic>
      <p:sp>
        <p:nvSpPr>
          <p:cNvPr id="6" name="Text Placeholder 3"/>
          <p:cNvSpPr txBox="1">
            <a:spLocks/>
          </p:cNvSpPr>
          <p:nvPr/>
        </p:nvSpPr>
        <p:spPr>
          <a:xfrm>
            <a:off x="5159141" y="3484345"/>
            <a:ext cx="6112042" cy="1694047"/>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b="1" dirty="0"/>
              <a:t>Del: </a:t>
            </a:r>
            <a:r>
              <a:rPr lang="da-DK" dirty="0"/>
              <a:t>Beregning af midtpunkt bruger </a:t>
            </a:r>
            <a:r>
              <a:rPr lang="el-GR" dirty="0"/>
              <a:t>Θ</a:t>
            </a:r>
            <a:r>
              <a:rPr lang="da-DK" dirty="0"/>
              <a:t>(1)</a:t>
            </a:r>
          </a:p>
          <a:p>
            <a:r>
              <a:rPr lang="da-DK" b="1" dirty="0"/>
              <a:t>Løs: </a:t>
            </a:r>
            <a:r>
              <a:rPr lang="da-DK" dirty="0"/>
              <a:t>to underproblemer med størrelse n/2, bruger 2T(n/2)</a:t>
            </a:r>
          </a:p>
          <a:p>
            <a:r>
              <a:rPr lang="da-DK" b="1" dirty="0"/>
              <a:t>Kombiner</a:t>
            </a:r>
            <a:r>
              <a:rPr lang="da-DK" dirty="0"/>
              <a:t>: Merge har vi allerede vist at bruger </a:t>
            </a:r>
            <a:r>
              <a:rPr lang="el-GR" dirty="0"/>
              <a:t>Θ</a:t>
            </a:r>
            <a:r>
              <a:rPr lang="da-DK" dirty="0"/>
              <a:t>(n)</a:t>
            </a:r>
          </a:p>
          <a:p>
            <a:endParaRPr lang="da-DK" dirty="0"/>
          </a:p>
        </p:txBody>
      </p:sp>
      <p:pic>
        <p:nvPicPr>
          <p:cNvPr id="7" name="Picture 6"/>
          <p:cNvPicPr>
            <a:picLocks noChangeAspect="1"/>
          </p:cNvPicPr>
          <p:nvPr/>
        </p:nvPicPr>
        <p:blipFill>
          <a:blip r:embed="rId5"/>
          <a:stretch>
            <a:fillRect/>
          </a:stretch>
        </p:blipFill>
        <p:spPr>
          <a:xfrm>
            <a:off x="3890212" y="4820992"/>
            <a:ext cx="6134502" cy="1337484"/>
          </a:xfrm>
          <a:prstGeom prst="rect">
            <a:avLst/>
          </a:prstGeom>
        </p:spPr>
      </p:pic>
      <p:sp>
        <p:nvSpPr>
          <p:cNvPr id="8" name="Rectangle 7"/>
          <p:cNvSpPr/>
          <p:nvPr/>
        </p:nvSpPr>
        <p:spPr>
          <a:xfrm>
            <a:off x="1109914" y="3826866"/>
            <a:ext cx="3279407" cy="3690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1109913" y="4176173"/>
            <a:ext cx="3453250" cy="62683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1109914" y="4833730"/>
            <a:ext cx="2780298" cy="32660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13" name="Group 12"/>
          <p:cNvGrpSpPr/>
          <p:nvPr/>
        </p:nvGrpSpPr>
        <p:grpSpPr>
          <a:xfrm>
            <a:off x="5567313" y="6112042"/>
            <a:ext cx="4680384" cy="522684"/>
            <a:chOff x="5567313" y="6112042"/>
            <a:chExt cx="4680384" cy="522684"/>
          </a:xfrm>
        </p:grpSpPr>
        <p:pic>
          <p:nvPicPr>
            <p:cNvPr id="11" name="Picture 10"/>
            <p:cNvPicPr>
              <a:picLocks noChangeAspect="1"/>
            </p:cNvPicPr>
            <p:nvPr/>
          </p:nvPicPr>
          <p:blipFill>
            <a:blip r:embed="rId6"/>
            <a:stretch>
              <a:fillRect/>
            </a:stretch>
          </p:blipFill>
          <p:spPr>
            <a:xfrm>
              <a:off x="5704272" y="6158476"/>
              <a:ext cx="4543425" cy="476250"/>
            </a:xfrm>
            <a:prstGeom prst="rect">
              <a:avLst/>
            </a:prstGeom>
          </p:spPr>
        </p:pic>
        <p:sp>
          <p:nvSpPr>
            <p:cNvPr id="12" name="Rectangle 11"/>
            <p:cNvSpPr/>
            <p:nvPr/>
          </p:nvSpPr>
          <p:spPr>
            <a:xfrm>
              <a:off x="5567313" y="6112042"/>
              <a:ext cx="4680383" cy="522684"/>
            </a:xfrm>
            <a:prstGeom prst="rect">
              <a:avLst/>
            </a:prstGeom>
            <a:noFill/>
            <a:ln w="508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4" name="Text Placeholder 3"/>
          <p:cNvSpPr txBox="1">
            <a:spLocks/>
          </p:cNvSpPr>
          <p:nvPr/>
        </p:nvSpPr>
        <p:spPr>
          <a:xfrm>
            <a:off x="2027083" y="6139653"/>
            <a:ext cx="3280293" cy="45630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(For at være helt </a:t>
            </a:r>
            <a:r>
              <a:rPr lang="da-DK" sz="2000" b="1" dirty="0" err="1"/>
              <a:t>nøyaktig</a:t>
            </a:r>
            <a:r>
              <a:rPr lang="da-DK" sz="2000" b="1" dirty="0"/>
              <a:t>)</a:t>
            </a:r>
            <a:endParaRPr lang="da-DK" sz="2000" dirty="0"/>
          </a:p>
        </p:txBody>
      </p:sp>
      <p:sp>
        <p:nvSpPr>
          <p:cNvPr id="15" name="Text Placeholder 3">
            <a:extLst>
              <a:ext uri="{FF2B5EF4-FFF2-40B4-BE49-F238E27FC236}">
                <a16:creationId xmlns:a16="http://schemas.microsoft.com/office/drawing/2014/main" id="{CFFDF5A6-4533-4FD1-96F7-4701EC03972D}"/>
              </a:ext>
            </a:extLst>
          </p:cNvPr>
          <p:cNvSpPr txBox="1">
            <a:spLocks/>
          </p:cNvSpPr>
          <p:nvPr/>
        </p:nvSpPr>
        <p:spPr>
          <a:xfrm>
            <a:off x="7628839" y="2385579"/>
            <a:ext cx="4166474" cy="1101688"/>
          </a:xfrm>
          <a:prstGeom prst="rect">
            <a:avLst/>
          </a:prstGeom>
          <a:ln>
            <a:solidFill>
              <a:srgbClr val="DF6752"/>
            </a:solidFill>
          </a:ln>
        </p:spPr>
        <p:style>
          <a:lnRef idx="2">
            <a:schemeClr val="accent4">
              <a:shade val="50000"/>
            </a:schemeClr>
          </a:lnRef>
          <a:fillRef idx="1">
            <a:schemeClr val="accent4"/>
          </a:fillRef>
          <a:effectRef idx="0">
            <a:schemeClr val="accent4"/>
          </a:effectRef>
          <a:fontRef idx="minor">
            <a:schemeClr val="lt1"/>
          </a:fontRef>
        </p:style>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i="1" dirty="0"/>
              <a:t>Hvorfor har vores </a:t>
            </a:r>
            <a:r>
              <a:rPr lang="da-DK" sz="2400" b="1" i="1" dirty="0" err="1"/>
              <a:t>recurrence</a:t>
            </a:r>
            <a:r>
              <a:rPr lang="da-DK" sz="2400" b="1" i="1" dirty="0"/>
              <a:t> denne form?</a:t>
            </a:r>
          </a:p>
        </p:txBody>
      </p:sp>
    </p:spTree>
    <p:extLst>
      <p:ext uri="{BB962C8B-B14F-4D97-AF65-F5344CB8AC3E}">
        <p14:creationId xmlns:p14="http://schemas.microsoft.com/office/powerpoint/2010/main" val="362783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07511" y="2240545"/>
            <a:ext cx="6423758" cy="3172641"/>
          </a:xfrm>
          <a:prstGeom prst="rect">
            <a:avLst/>
          </a:prstGeom>
        </p:spPr>
      </p:pic>
      <p:sp>
        <p:nvSpPr>
          <p:cNvPr id="2" name="Slide Number Placeholder 1"/>
          <p:cNvSpPr>
            <a:spLocks noGrp="1"/>
          </p:cNvSpPr>
          <p:nvPr>
            <p:ph type="sldNum" sz="quarter" idx="4"/>
          </p:nvPr>
        </p:nvSpPr>
        <p:spPr/>
        <p:txBody>
          <a:bodyPr/>
          <a:lstStyle/>
          <a:p>
            <a:fld id="{D8D877B3-D348-4611-9BDB-C5374591D951}" type="slidenum">
              <a:rPr lang="en-US" smtClean="0"/>
              <a:pPr/>
              <a:t>37</a:t>
            </a:fld>
            <a:endParaRPr lang="en-US" dirty="0"/>
          </a:p>
        </p:txBody>
      </p:sp>
      <p:sp>
        <p:nvSpPr>
          <p:cNvPr id="3" name="Title 2"/>
          <p:cNvSpPr>
            <a:spLocks noGrp="1"/>
          </p:cNvSpPr>
          <p:nvPr>
            <p:ph type="title"/>
          </p:nvPr>
        </p:nvSpPr>
        <p:spPr>
          <a:xfrm>
            <a:off x="587374" y="370290"/>
            <a:ext cx="7245986" cy="1474385"/>
          </a:xfrm>
        </p:spPr>
        <p:txBody>
          <a:bodyPr/>
          <a:lstStyle/>
          <a:p>
            <a:r>
              <a:rPr lang="da-DK" dirty="0" err="1"/>
              <a:t>Recurrences</a:t>
            </a:r>
            <a:r>
              <a:rPr lang="da-DK" dirty="0"/>
              <a:t>: </a:t>
            </a:r>
            <a:r>
              <a:rPr lang="da-DK" dirty="0" err="1"/>
              <a:t>Insertion</a:t>
            </a:r>
            <a:r>
              <a:rPr lang="da-DK" dirty="0"/>
              <a:t> Sort</a:t>
            </a:r>
          </a:p>
        </p:txBody>
      </p:sp>
      <p:sp>
        <p:nvSpPr>
          <p:cNvPr id="8" name="Rectangle 7"/>
          <p:cNvSpPr/>
          <p:nvPr/>
        </p:nvSpPr>
        <p:spPr>
          <a:xfrm>
            <a:off x="1234245" y="2933029"/>
            <a:ext cx="3279407" cy="3690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1234245" y="3513448"/>
            <a:ext cx="3659488" cy="189973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3" name="Picture 12"/>
          <p:cNvPicPr>
            <a:picLocks noChangeAspect="1"/>
          </p:cNvPicPr>
          <p:nvPr/>
        </p:nvPicPr>
        <p:blipFill>
          <a:blip r:embed="rId3"/>
          <a:stretch>
            <a:fillRect/>
          </a:stretch>
        </p:blipFill>
        <p:spPr>
          <a:xfrm>
            <a:off x="5150763" y="5138238"/>
            <a:ext cx="5985847" cy="1524072"/>
          </a:xfrm>
          <a:prstGeom prst="rect">
            <a:avLst/>
          </a:prstGeom>
        </p:spPr>
      </p:pic>
      <p:sp>
        <p:nvSpPr>
          <p:cNvPr id="10" name="Rectangle 9"/>
          <p:cNvSpPr/>
          <p:nvPr/>
        </p:nvSpPr>
        <p:spPr>
          <a:xfrm>
            <a:off x="6699183" y="5982634"/>
            <a:ext cx="1557092" cy="47591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8513305" y="5982634"/>
            <a:ext cx="944524" cy="47003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7251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38</a:t>
            </a:fld>
            <a:endParaRPr lang="en-US" dirty="0"/>
          </a:p>
        </p:txBody>
      </p:sp>
      <p:sp>
        <p:nvSpPr>
          <p:cNvPr id="3" name="Title 2"/>
          <p:cNvSpPr>
            <a:spLocks noGrp="1"/>
          </p:cNvSpPr>
          <p:nvPr>
            <p:ph type="title"/>
          </p:nvPr>
        </p:nvSpPr>
        <p:spPr>
          <a:xfrm>
            <a:off x="587374" y="370290"/>
            <a:ext cx="7505066" cy="1474385"/>
          </a:xfrm>
        </p:spPr>
        <p:txBody>
          <a:bodyPr/>
          <a:lstStyle/>
          <a:p>
            <a:r>
              <a:rPr lang="da-DK" dirty="0" err="1"/>
              <a:t>Recurrences</a:t>
            </a:r>
            <a:r>
              <a:rPr lang="da-DK" dirty="0"/>
              <a:t>: Andre Former</a:t>
            </a:r>
          </a:p>
        </p:txBody>
      </p:sp>
      <p:pic>
        <p:nvPicPr>
          <p:cNvPr id="5" name="Picture 4"/>
          <p:cNvPicPr>
            <a:picLocks noChangeAspect="1"/>
          </p:cNvPicPr>
          <p:nvPr/>
        </p:nvPicPr>
        <p:blipFill>
          <a:blip r:embed="rId2"/>
          <a:stretch>
            <a:fillRect/>
          </a:stretch>
        </p:blipFill>
        <p:spPr>
          <a:xfrm>
            <a:off x="1890939" y="1609498"/>
            <a:ext cx="8439150" cy="3609975"/>
          </a:xfrm>
          <a:prstGeom prst="rect">
            <a:avLst/>
          </a:prstGeom>
        </p:spPr>
      </p:pic>
      <p:sp>
        <p:nvSpPr>
          <p:cNvPr id="8" name="Text Placeholder 3"/>
          <p:cNvSpPr txBox="1">
            <a:spLocks/>
          </p:cNvSpPr>
          <p:nvPr/>
        </p:nvSpPr>
        <p:spPr>
          <a:xfrm>
            <a:off x="512307" y="2627583"/>
            <a:ext cx="1453700" cy="45630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Flere </a:t>
            </a:r>
            <a:r>
              <a:rPr lang="da-DK" sz="2000" b="1" dirty="0" err="1"/>
              <a:t>calls</a:t>
            </a:r>
            <a:endParaRPr lang="da-DK" sz="2000" dirty="0"/>
          </a:p>
        </p:txBody>
      </p:sp>
      <p:sp>
        <p:nvSpPr>
          <p:cNvPr id="9" name="Text Placeholder 3"/>
          <p:cNvSpPr txBox="1">
            <a:spLocks/>
          </p:cNvSpPr>
          <p:nvPr/>
        </p:nvSpPr>
        <p:spPr>
          <a:xfrm>
            <a:off x="494430" y="4887290"/>
            <a:ext cx="2647231" cy="45630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Forskellige størrelser</a:t>
            </a:r>
            <a:endParaRPr lang="da-DK" sz="2000" dirty="0"/>
          </a:p>
        </p:txBody>
      </p:sp>
      <p:sp>
        <p:nvSpPr>
          <p:cNvPr id="6" name="Rectangle 5"/>
          <p:cNvSpPr/>
          <p:nvPr/>
        </p:nvSpPr>
        <p:spPr>
          <a:xfrm>
            <a:off x="423512" y="1609498"/>
            <a:ext cx="9906577" cy="1605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p:cNvSpPr/>
          <p:nvPr/>
        </p:nvSpPr>
        <p:spPr>
          <a:xfrm>
            <a:off x="423512" y="3819957"/>
            <a:ext cx="9814429" cy="159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93363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39</a:t>
            </a:fld>
            <a:endParaRPr lang="en-US" dirty="0"/>
          </a:p>
        </p:txBody>
      </p:sp>
      <p:sp>
        <p:nvSpPr>
          <p:cNvPr id="3" name="Title 2"/>
          <p:cNvSpPr>
            <a:spLocks noGrp="1"/>
          </p:cNvSpPr>
          <p:nvPr>
            <p:ph type="title"/>
          </p:nvPr>
        </p:nvSpPr>
        <p:spPr/>
        <p:txBody>
          <a:bodyPr/>
          <a:lstStyle/>
          <a:p>
            <a:r>
              <a:rPr lang="da-DK" dirty="0"/>
              <a:t>Hvordan løser man en </a:t>
            </a:r>
            <a:r>
              <a:rPr lang="da-DK" dirty="0" err="1"/>
              <a:t>recurrence</a:t>
            </a:r>
            <a:r>
              <a:rPr lang="da-DK" dirty="0"/>
              <a:t>?</a:t>
            </a:r>
          </a:p>
        </p:txBody>
      </p:sp>
      <p:sp>
        <p:nvSpPr>
          <p:cNvPr id="4" name="Text Placeholder 3"/>
          <p:cNvSpPr>
            <a:spLocks noGrp="1"/>
          </p:cNvSpPr>
          <p:nvPr>
            <p:ph type="body" sz="quarter" idx="12"/>
          </p:nvPr>
        </p:nvSpPr>
        <p:spPr/>
        <p:txBody>
          <a:bodyPr>
            <a:normAutofit fontScale="92500" lnSpcReduction="10000"/>
          </a:bodyPr>
          <a:lstStyle/>
          <a:p>
            <a:pPr marL="0" indent="0">
              <a:buNone/>
            </a:pPr>
            <a:r>
              <a:rPr lang="da-DK" sz="2800" dirty="0"/>
              <a:t>Tre metoder / </a:t>
            </a:r>
            <a:r>
              <a:rPr lang="da-DK" sz="2800" dirty="0" err="1"/>
              <a:t>verktøj</a:t>
            </a:r>
            <a:r>
              <a:rPr lang="da-DK" sz="2800" dirty="0"/>
              <a:t>:</a:t>
            </a:r>
          </a:p>
          <a:p>
            <a:r>
              <a:rPr lang="da-DK" sz="2800" dirty="0"/>
              <a:t>Med </a:t>
            </a:r>
            <a:r>
              <a:rPr lang="da-DK" sz="2800" b="1" dirty="0"/>
              <a:t>substitution </a:t>
            </a:r>
            <a:r>
              <a:rPr lang="da-DK" sz="2800" b="1" dirty="0" err="1"/>
              <a:t>method</a:t>
            </a:r>
            <a:r>
              <a:rPr lang="da-DK" sz="2800" b="1" dirty="0"/>
              <a:t>, </a:t>
            </a:r>
            <a:r>
              <a:rPr lang="da-DK" sz="2800" dirty="0"/>
              <a:t>gætter vi på en løsning og bruger </a:t>
            </a:r>
            <a:r>
              <a:rPr lang="da-DK" sz="2800" i="1" dirty="0"/>
              <a:t>matematisk induktion</a:t>
            </a:r>
            <a:r>
              <a:rPr lang="da-DK" sz="2800" dirty="0"/>
              <a:t> for at bevise at det er korrekt</a:t>
            </a:r>
          </a:p>
          <a:p>
            <a:r>
              <a:rPr lang="da-DK" sz="2800" dirty="0"/>
              <a:t>Med </a:t>
            </a:r>
            <a:r>
              <a:rPr lang="da-DK" sz="2800" b="1" dirty="0" err="1"/>
              <a:t>recursion-tree</a:t>
            </a:r>
            <a:r>
              <a:rPr lang="da-DK" sz="2800" b="1" dirty="0"/>
              <a:t> </a:t>
            </a:r>
            <a:r>
              <a:rPr lang="da-DK" sz="2800" b="1" dirty="0" err="1"/>
              <a:t>method</a:t>
            </a:r>
            <a:r>
              <a:rPr lang="da-DK" sz="2800" dirty="0"/>
              <a:t> tegner vi et træ der noderne repræsenterer omkostningerne ved alle niveauer i </a:t>
            </a:r>
            <a:r>
              <a:rPr lang="da-DK" sz="2800" dirty="0" err="1"/>
              <a:t>rekursionen</a:t>
            </a:r>
            <a:endParaRPr lang="da-DK" sz="2800" dirty="0"/>
          </a:p>
          <a:p>
            <a:r>
              <a:rPr lang="da-DK" sz="2800" dirty="0"/>
              <a:t>Med </a:t>
            </a:r>
            <a:r>
              <a:rPr lang="da-DK" sz="2800" b="1" dirty="0"/>
              <a:t>master </a:t>
            </a:r>
            <a:r>
              <a:rPr lang="da-DK" sz="2800" b="1" dirty="0" err="1"/>
              <a:t>method</a:t>
            </a:r>
            <a:r>
              <a:rPr lang="da-DK" sz="2800" b="1" dirty="0"/>
              <a:t> </a:t>
            </a:r>
            <a:r>
              <a:rPr lang="da-DK" sz="2800" dirty="0"/>
              <a:t>kan vi finne </a:t>
            </a:r>
            <a:r>
              <a:rPr lang="da-DK" sz="2800" dirty="0" err="1"/>
              <a:t>bounds</a:t>
            </a:r>
            <a:r>
              <a:rPr lang="da-DK" sz="2800" dirty="0"/>
              <a:t> (grænser) for </a:t>
            </a:r>
            <a:r>
              <a:rPr lang="da-DK" sz="2800" dirty="0" err="1"/>
              <a:t>recurrences</a:t>
            </a:r>
            <a:r>
              <a:rPr lang="da-DK" sz="2800" dirty="0"/>
              <a:t> der formen er </a:t>
            </a:r>
            <a:r>
              <a:rPr lang="da-DK" sz="2800" b="1" i="1" dirty="0"/>
              <a:t>T</a:t>
            </a:r>
            <a:r>
              <a:rPr lang="da-DK" sz="2800" b="1" dirty="0"/>
              <a:t>(</a:t>
            </a:r>
            <a:r>
              <a:rPr lang="da-DK" sz="2800" b="1" i="1" dirty="0"/>
              <a:t>n</a:t>
            </a:r>
            <a:r>
              <a:rPr lang="da-DK" sz="2800" b="1" dirty="0"/>
              <a:t>) = </a:t>
            </a:r>
            <a:r>
              <a:rPr lang="da-DK" sz="2800" b="1" i="1" dirty="0"/>
              <a:t>aT</a:t>
            </a:r>
            <a:r>
              <a:rPr lang="da-DK" sz="2800" b="1" dirty="0"/>
              <a:t>(</a:t>
            </a:r>
            <a:r>
              <a:rPr lang="da-DK" sz="2800" b="1" i="1" dirty="0"/>
              <a:t>n</a:t>
            </a:r>
            <a:r>
              <a:rPr lang="da-DK" sz="2800" b="1" dirty="0"/>
              <a:t>/</a:t>
            </a:r>
            <a:r>
              <a:rPr lang="da-DK" sz="2800" b="1" i="1" dirty="0"/>
              <a:t>b</a:t>
            </a:r>
            <a:r>
              <a:rPr lang="da-DK" sz="2800" b="1" dirty="0"/>
              <a:t>) + </a:t>
            </a:r>
            <a:r>
              <a:rPr lang="da-DK" sz="2800" b="1" i="1" dirty="0"/>
              <a:t>f</a:t>
            </a:r>
            <a:r>
              <a:rPr lang="da-DK" sz="2800" b="1" dirty="0"/>
              <a:t>(</a:t>
            </a:r>
            <a:r>
              <a:rPr lang="da-DK" sz="2800" b="1" i="1" dirty="0"/>
              <a:t>n</a:t>
            </a:r>
            <a:r>
              <a:rPr lang="da-DK" sz="2800" b="1" dirty="0"/>
              <a:t>), </a:t>
            </a:r>
            <a:r>
              <a:rPr lang="da-DK" sz="2800" dirty="0"/>
              <a:t>og</a:t>
            </a:r>
            <a:r>
              <a:rPr lang="da-DK" sz="2800" b="1" dirty="0"/>
              <a:t> </a:t>
            </a:r>
            <a:r>
              <a:rPr lang="da-DK" sz="2800" b="1" i="1" dirty="0"/>
              <a:t>a </a:t>
            </a:r>
            <a:r>
              <a:rPr lang="da-DK" sz="2800" b="1" dirty="0"/>
              <a:t>≥ 1 </a:t>
            </a:r>
            <a:r>
              <a:rPr lang="da-DK" sz="2800" dirty="0"/>
              <a:t>og</a:t>
            </a:r>
            <a:r>
              <a:rPr lang="da-DK" sz="2800" b="1" dirty="0"/>
              <a:t> </a:t>
            </a:r>
            <a:r>
              <a:rPr lang="da-DK" sz="2800" b="1" i="1" dirty="0"/>
              <a:t>b </a:t>
            </a:r>
            <a:r>
              <a:rPr lang="da-DK" sz="2800" b="1" dirty="0"/>
              <a:t>&gt; 1</a:t>
            </a:r>
          </a:p>
        </p:txBody>
      </p:sp>
      <p:sp>
        <p:nvSpPr>
          <p:cNvPr id="5" name="Rectangle 4">
            <a:extLst>
              <a:ext uri="{FF2B5EF4-FFF2-40B4-BE49-F238E27FC236}">
                <a16:creationId xmlns:a16="http://schemas.microsoft.com/office/drawing/2014/main" id="{72299DB6-0A97-43C6-8B55-C3264EE98D82}"/>
              </a:ext>
            </a:extLst>
          </p:cNvPr>
          <p:cNvSpPr/>
          <p:nvPr/>
        </p:nvSpPr>
        <p:spPr>
          <a:xfrm>
            <a:off x="492840" y="4659458"/>
            <a:ext cx="10442890" cy="87636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9752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4</a:t>
            </a:fld>
            <a:endParaRPr lang="en-US" dirty="0"/>
          </a:p>
        </p:txBody>
      </p:sp>
      <p:sp>
        <p:nvSpPr>
          <p:cNvPr id="4" name="Title 3"/>
          <p:cNvSpPr>
            <a:spLocks noGrp="1"/>
          </p:cNvSpPr>
          <p:nvPr>
            <p:ph type="title"/>
          </p:nvPr>
        </p:nvSpPr>
        <p:spPr>
          <a:xfrm>
            <a:off x="587374" y="359273"/>
            <a:ext cx="5409665" cy="1621619"/>
          </a:xfrm>
        </p:spPr>
        <p:txBody>
          <a:bodyPr/>
          <a:lstStyle/>
          <a:p>
            <a:r>
              <a:rPr lang="da-DK" dirty="0"/>
              <a:t>Forelæsningernes emner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723" y="2143359"/>
            <a:ext cx="5450898" cy="3438822"/>
          </a:xfrm>
          <a:prstGeom prst="rect">
            <a:avLst/>
          </a:prstGeom>
        </p:spPr>
      </p:pic>
      <p:sp>
        <p:nvSpPr>
          <p:cNvPr id="2" name="Rectangle 1"/>
          <p:cNvSpPr/>
          <p:nvPr/>
        </p:nvSpPr>
        <p:spPr>
          <a:xfrm>
            <a:off x="3931664" y="5493701"/>
            <a:ext cx="2169459"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Arial" panose="020B0604020202020204" pitchFamily="34" charset="0"/>
              <a:buChar char="•"/>
            </a:pPr>
            <a:r>
              <a:rPr lang="da-DK" b="1" dirty="0">
                <a:solidFill>
                  <a:srgbClr val="FF0000"/>
                </a:solidFill>
              </a:rPr>
              <a:t>Analyse</a:t>
            </a:r>
          </a:p>
          <a:p>
            <a:pPr marL="342900" indent="-342900">
              <a:buFont typeface="Arial" panose="020B0604020202020204" pitchFamily="34" charset="0"/>
              <a:buChar char="•"/>
            </a:pPr>
            <a:r>
              <a:rPr lang="da-DK" b="1" dirty="0">
                <a:solidFill>
                  <a:srgbClr val="0070C0"/>
                </a:solidFill>
              </a:rPr>
              <a:t>Design</a:t>
            </a:r>
          </a:p>
          <a:p>
            <a:pPr marL="342900" indent="-342900">
              <a:buFont typeface="Arial" panose="020B0604020202020204" pitchFamily="34" charset="0"/>
              <a:buChar char="•"/>
            </a:pPr>
            <a:r>
              <a:rPr lang="da-DK" b="1" dirty="0">
                <a:solidFill>
                  <a:srgbClr val="00B050"/>
                </a:solidFill>
              </a:rPr>
              <a:t>Datastrukturer</a:t>
            </a:r>
          </a:p>
          <a:p>
            <a:pPr marL="342900" indent="-342900">
              <a:buFont typeface="Arial" panose="020B0604020202020204" pitchFamily="34" charset="0"/>
              <a:buChar char="•"/>
            </a:pPr>
            <a:r>
              <a:rPr lang="da-DK" b="1" dirty="0">
                <a:solidFill>
                  <a:srgbClr val="5E9695"/>
                </a:solidFill>
              </a:rPr>
              <a:t>Grafer</a:t>
            </a:r>
          </a:p>
        </p:txBody>
      </p:sp>
      <p:sp>
        <p:nvSpPr>
          <p:cNvPr id="6" name="Right Arrow 5"/>
          <p:cNvSpPr/>
          <p:nvPr/>
        </p:nvSpPr>
        <p:spPr>
          <a:xfrm rot="10800000">
            <a:off x="4282535" y="3004814"/>
            <a:ext cx="1786968" cy="514350"/>
          </a:xfrm>
          <a:prstGeom prst="rightArrow">
            <a:avLst>
              <a:gd name="adj1" fmla="val 50000"/>
              <a:gd name="adj2" fmla="val 8124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xt Placeholder 4">
            <a:extLst>
              <a:ext uri="{FF2B5EF4-FFF2-40B4-BE49-F238E27FC236}">
                <a16:creationId xmlns:a16="http://schemas.microsoft.com/office/drawing/2014/main" id="{0B9D9D48-834E-49C5-8283-3071786ECCA2}"/>
              </a:ext>
            </a:extLst>
          </p:cNvPr>
          <p:cNvSpPr>
            <a:spLocks noGrp="1"/>
          </p:cNvSpPr>
          <p:nvPr>
            <p:ph type="body" sz="quarter" idx="12"/>
          </p:nvPr>
        </p:nvSpPr>
        <p:spPr>
          <a:xfrm>
            <a:off x="566379" y="1879601"/>
            <a:ext cx="4982152" cy="4734956"/>
          </a:xfrm>
        </p:spPr>
        <p:txBody>
          <a:bodyPr>
            <a:normAutofit/>
          </a:bodyPr>
          <a:lstStyle/>
          <a:p>
            <a:pPr>
              <a:buFont typeface="Arial" panose="020B0604020202020204" pitchFamily="34" charset="0"/>
              <a:buChar char="•"/>
            </a:pPr>
            <a:r>
              <a:rPr lang="da-DK" b="1" strike="sngStrike" dirty="0" err="1">
                <a:solidFill>
                  <a:srgbClr val="FF0000"/>
                </a:solidFill>
              </a:rPr>
              <a:t>Algorithms</a:t>
            </a:r>
            <a:r>
              <a:rPr lang="da-DK" b="1" strike="sngStrike" dirty="0">
                <a:solidFill>
                  <a:srgbClr val="FF0000"/>
                </a:solidFill>
              </a:rPr>
              <a:t>, </a:t>
            </a:r>
            <a:r>
              <a:rPr lang="da-DK" b="1" strike="sngStrike" dirty="0" err="1">
                <a:solidFill>
                  <a:srgbClr val="FF0000"/>
                </a:solidFill>
              </a:rPr>
              <a:t>Correctness</a:t>
            </a:r>
            <a:r>
              <a:rPr lang="da-DK" b="1" strike="sngStrike" dirty="0">
                <a:solidFill>
                  <a:srgbClr val="FF0000"/>
                </a:solidFill>
              </a:rPr>
              <a:t>, and </a:t>
            </a:r>
            <a:r>
              <a:rPr lang="da-DK" b="1" strike="sngStrike" dirty="0" err="1">
                <a:solidFill>
                  <a:srgbClr val="FF0000"/>
                </a:solidFill>
              </a:rPr>
              <a:t>Efficiency</a:t>
            </a:r>
            <a:r>
              <a:rPr lang="da-DK" b="1" strike="sngStrike" dirty="0">
                <a:solidFill>
                  <a:srgbClr val="FF0000"/>
                </a:solidFill>
              </a:rPr>
              <a:t> </a:t>
            </a:r>
          </a:p>
          <a:p>
            <a:pPr>
              <a:buFont typeface="Arial" panose="020B0604020202020204" pitchFamily="34" charset="0"/>
              <a:buChar char="•"/>
            </a:pPr>
            <a:r>
              <a:rPr lang="da-DK" b="1" strike="sngStrike" dirty="0" err="1">
                <a:solidFill>
                  <a:srgbClr val="FF0000"/>
                </a:solidFill>
              </a:rPr>
              <a:t>Insertion</a:t>
            </a:r>
            <a:r>
              <a:rPr lang="da-DK" b="1" strike="sngStrike" dirty="0">
                <a:solidFill>
                  <a:srgbClr val="FF0000"/>
                </a:solidFill>
              </a:rPr>
              <a:t> sort &amp; </a:t>
            </a:r>
            <a:r>
              <a:rPr lang="da-DK" b="1" strike="sngStrike" dirty="0" err="1">
                <a:solidFill>
                  <a:srgbClr val="FF0000"/>
                </a:solidFill>
              </a:rPr>
              <a:t>Asymptotic</a:t>
            </a:r>
            <a:r>
              <a:rPr lang="da-DK" b="1" strike="sngStrike" dirty="0">
                <a:solidFill>
                  <a:srgbClr val="FF0000"/>
                </a:solidFill>
              </a:rPr>
              <a:t> notation </a:t>
            </a:r>
          </a:p>
          <a:p>
            <a:pPr>
              <a:buFont typeface="Arial" panose="020B0604020202020204" pitchFamily="34" charset="0"/>
              <a:buChar char="•"/>
            </a:pPr>
            <a:r>
              <a:rPr lang="da-DK" b="1" dirty="0" err="1">
                <a:solidFill>
                  <a:srgbClr val="FF0000"/>
                </a:solidFill>
              </a:rPr>
              <a:t>Recurrences</a:t>
            </a:r>
            <a:r>
              <a:rPr lang="da-DK" b="1" dirty="0">
                <a:solidFill>
                  <a:srgbClr val="FF0000"/>
                </a:solidFill>
              </a:rPr>
              <a:t> &amp; The Master Method </a:t>
            </a:r>
            <a:br>
              <a:rPr lang="da-DK" b="1" dirty="0">
                <a:solidFill>
                  <a:srgbClr val="FF0000"/>
                </a:solidFill>
              </a:rPr>
            </a:br>
            <a:endParaRPr lang="da-DK" b="1" dirty="0">
              <a:solidFill>
                <a:srgbClr val="FF0000"/>
              </a:solidFill>
            </a:endParaRPr>
          </a:p>
          <a:p>
            <a:pPr>
              <a:buFont typeface="Arial" panose="020B0604020202020204" pitchFamily="34" charset="0"/>
              <a:buChar char="•"/>
            </a:pPr>
            <a:r>
              <a:rPr lang="da-DK" b="1" dirty="0" err="1">
                <a:solidFill>
                  <a:srgbClr val="0070C0"/>
                </a:solidFill>
              </a:rPr>
              <a:t>Divide</a:t>
            </a:r>
            <a:r>
              <a:rPr lang="da-DK" b="1" dirty="0">
                <a:solidFill>
                  <a:srgbClr val="0070C0"/>
                </a:solidFill>
              </a:rPr>
              <a:t>-And-</a:t>
            </a:r>
            <a:r>
              <a:rPr lang="da-DK" b="1" dirty="0" err="1">
                <a:solidFill>
                  <a:srgbClr val="0070C0"/>
                </a:solidFill>
              </a:rPr>
              <a:t>Conquer</a:t>
            </a:r>
            <a:r>
              <a:rPr lang="da-DK" b="1" dirty="0">
                <a:solidFill>
                  <a:srgbClr val="0070C0"/>
                </a:solidFill>
              </a:rPr>
              <a:t>: </a:t>
            </a:r>
            <a:r>
              <a:rPr lang="da-DK" b="1" dirty="0" err="1">
                <a:solidFill>
                  <a:srgbClr val="0070C0"/>
                </a:solidFill>
              </a:rPr>
              <a:t>Merge</a:t>
            </a:r>
            <a:r>
              <a:rPr lang="da-DK" b="1" dirty="0">
                <a:solidFill>
                  <a:srgbClr val="0070C0"/>
                </a:solidFill>
              </a:rPr>
              <a:t> sort </a:t>
            </a:r>
          </a:p>
          <a:p>
            <a:pPr>
              <a:buFont typeface="Arial" panose="020B0604020202020204" pitchFamily="34" charset="0"/>
              <a:buChar char="•"/>
            </a:pPr>
            <a:r>
              <a:rPr lang="da-DK" b="1" dirty="0" err="1">
                <a:solidFill>
                  <a:srgbClr val="0070C0"/>
                </a:solidFill>
              </a:rPr>
              <a:t>Sorting</a:t>
            </a:r>
            <a:r>
              <a:rPr lang="da-DK" b="1" dirty="0">
                <a:solidFill>
                  <a:srgbClr val="0070C0"/>
                </a:solidFill>
              </a:rPr>
              <a:t> </a:t>
            </a:r>
            <a:r>
              <a:rPr lang="da-DK" b="1" dirty="0" err="1">
                <a:solidFill>
                  <a:srgbClr val="0070C0"/>
                </a:solidFill>
              </a:rPr>
              <a:t>Algorithms</a:t>
            </a:r>
            <a:endParaRPr lang="da-DK" b="1" dirty="0">
              <a:solidFill>
                <a:srgbClr val="0070C0"/>
              </a:solidFill>
            </a:endParaRPr>
          </a:p>
          <a:p>
            <a:pPr>
              <a:buFont typeface="Arial" panose="020B0604020202020204" pitchFamily="34" charset="0"/>
              <a:buChar char="•"/>
            </a:pPr>
            <a:r>
              <a:rPr lang="da-DK" b="1" dirty="0">
                <a:solidFill>
                  <a:srgbClr val="0070C0"/>
                </a:solidFill>
              </a:rPr>
              <a:t>Dynamic Programming </a:t>
            </a:r>
            <a:br>
              <a:rPr lang="da-DK" b="1" dirty="0">
                <a:solidFill>
                  <a:srgbClr val="0070C0"/>
                </a:solidFill>
              </a:rPr>
            </a:br>
            <a:endParaRPr lang="da-DK" b="1" dirty="0">
              <a:solidFill>
                <a:srgbClr val="0070C0"/>
              </a:solidFill>
            </a:endParaRPr>
          </a:p>
          <a:p>
            <a:pPr>
              <a:buFont typeface="Arial" panose="020B0604020202020204" pitchFamily="34" charset="0"/>
              <a:buChar char="•"/>
            </a:pPr>
            <a:r>
              <a:rPr lang="da-DK" b="1" dirty="0" err="1">
                <a:solidFill>
                  <a:srgbClr val="00B050"/>
                </a:solidFill>
              </a:rPr>
              <a:t>Elementary</a:t>
            </a:r>
            <a:r>
              <a:rPr lang="da-DK" b="1" dirty="0">
                <a:solidFill>
                  <a:srgbClr val="00B050"/>
                </a:solidFill>
              </a:rPr>
              <a:t> Data </a:t>
            </a:r>
            <a:r>
              <a:rPr lang="da-DK" b="1" dirty="0" err="1">
                <a:solidFill>
                  <a:srgbClr val="00B050"/>
                </a:solidFill>
              </a:rPr>
              <a:t>Structures</a:t>
            </a:r>
            <a:r>
              <a:rPr lang="da-DK" b="1" dirty="0">
                <a:solidFill>
                  <a:srgbClr val="00B050"/>
                </a:solidFill>
              </a:rPr>
              <a:t> </a:t>
            </a:r>
          </a:p>
          <a:p>
            <a:pPr>
              <a:buFont typeface="Arial" panose="020B0604020202020204" pitchFamily="34" charset="0"/>
              <a:buChar char="•"/>
            </a:pPr>
            <a:r>
              <a:rPr lang="da-DK" b="1" dirty="0">
                <a:solidFill>
                  <a:srgbClr val="00B050"/>
                </a:solidFill>
              </a:rPr>
              <a:t>Hash </a:t>
            </a:r>
            <a:r>
              <a:rPr lang="da-DK" b="1" dirty="0" err="1">
                <a:solidFill>
                  <a:srgbClr val="00B050"/>
                </a:solidFill>
              </a:rPr>
              <a:t>Tables</a:t>
            </a:r>
            <a:r>
              <a:rPr lang="da-DK" b="1" dirty="0">
                <a:solidFill>
                  <a:srgbClr val="00B050"/>
                </a:solidFill>
              </a:rPr>
              <a:t> </a:t>
            </a:r>
          </a:p>
          <a:p>
            <a:pPr>
              <a:buFont typeface="Arial" panose="020B0604020202020204" pitchFamily="34" charset="0"/>
              <a:buChar char="•"/>
            </a:pPr>
            <a:r>
              <a:rPr lang="da-DK" b="1" dirty="0" err="1">
                <a:solidFill>
                  <a:srgbClr val="00B050"/>
                </a:solidFill>
              </a:rPr>
              <a:t>Binary</a:t>
            </a:r>
            <a:r>
              <a:rPr lang="da-DK" b="1" dirty="0">
                <a:solidFill>
                  <a:srgbClr val="00B050"/>
                </a:solidFill>
              </a:rPr>
              <a:t> Search Trees </a:t>
            </a:r>
            <a:br>
              <a:rPr lang="da-DK" b="1" dirty="0">
                <a:solidFill>
                  <a:srgbClr val="00B050"/>
                </a:solidFill>
              </a:rPr>
            </a:br>
            <a:endParaRPr lang="da-DK" b="1" dirty="0">
              <a:solidFill>
                <a:srgbClr val="00B050"/>
              </a:solidFill>
            </a:endParaRPr>
          </a:p>
          <a:p>
            <a:pPr>
              <a:buFont typeface="Arial" panose="020B0604020202020204" pitchFamily="34" charset="0"/>
              <a:buChar char="•"/>
            </a:pPr>
            <a:r>
              <a:rPr lang="da-DK" b="1" dirty="0" err="1">
                <a:solidFill>
                  <a:srgbClr val="5E9695"/>
                </a:solidFill>
              </a:rPr>
              <a:t>Elementary</a:t>
            </a:r>
            <a:r>
              <a:rPr lang="da-DK" b="1" dirty="0">
                <a:solidFill>
                  <a:srgbClr val="5E9695"/>
                </a:solidFill>
              </a:rPr>
              <a:t> Graph </a:t>
            </a:r>
            <a:r>
              <a:rPr lang="da-DK" b="1" dirty="0" err="1">
                <a:solidFill>
                  <a:srgbClr val="5E9695"/>
                </a:solidFill>
              </a:rPr>
              <a:t>Algorithms</a:t>
            </a:r>
            <a:r>
              <a:rPr lang="da-DK" b="1" dirty="0">
                <a:solidFill>
                  <a:srgbClr val="5E9695"/>
                </a:solidFill>
              </a:rPr>
              <a:t> </a:t>
            </a:r>
          </a:p>
          <a:p>
            <a:pPr>
              <a:buFont typeface="Arial" panose="020B0604020202020204" pitchFamily="34" charset="0"/>
              <a:buChar char="•"/>
            </a:pPr>
            <a:r>
              <a:rPr lang="da-DK" b="1" dirty="0">
                <a:solidFill>
                  <a:srgbClr val="5E9695"/>
                </a:solidFill>
              </a:rPr>
              <a:t>Single-Source </a:t>
            </a:r>
            <a:r>
              <a:rPr lang="da-DK" b="1" dirty="0" err="1">
                <a:solidFill>
                  <a:srgbClr val="5E9695"/>
                </a:solidFill>
              </a:rPr>
              <a:t>Shortest</a:t>
            </a:r>
            <a:r>
              <a:rPr lang="da-DK" b="1" dirty="0">
                <a:solidFill>
                  <a:srgbClr val="5E9695"/>
                </a:solidFill>
              </a:rPr>
              <a:t> Paths </a:t>
            </a:r>
          </a:p>
          <a:p>
            <a:pPr>
              <a:buFont typeface="Arial" panose="020B0604020202020204" pitchFamily="34" charset="0"/>
              <a:buChar char="•"/>
            </a:pPr>
            <a:r>
              <a:rPr lang="da-DK" b="1" dirty="0">
                <a:solidFill>
                  <a:srgbClr val="5E9695"/>
                </a:solidFill>
              </a:rPr>
              <a:t>All-pairs </a:t>
            </a:r>
            <a:r>
              <a:rPr lang="da-DK" b="1" dirty="0" err="1">
                <a:solidFill>
                  <a:srgbClr val="5E9695"/>
                </a:solidFill>
              </a:rPr>
              <a:t>Shortest</a:t>
            </a:r>
            <a:r>
              <a:rPr lang="da-DK" b="1" dirty="0">
                <a:solidFill>
                  <a:srgbClr val="5E9695"/>
                </a:solidFill>
              </a:rPr>
              <a:t> Paths</a:t>
            </a:r>
          </a:p>
        </p:txBody>
      </p:sp>
      <p:sp>
        <p:nvSpPr>
          <p:cNvPr id="14" name="Right Arrow 5">
            <a:extLst>
              <a:ext uri="{FF2B5EF4-FFF2-40B4-BE49-F238E27FC236}">
                <a16:creationId xmlns:a16="http://schemas.microsoft.com/office/drawing/2014/main" id="{0726B053-84D4-434E-A32C-8E6EB4EF41D1}"/>
              </a:ext>
            </a:extLst>
          </p:cNvPr>
          <p:cNvSpPr/>
          <p:nvPr/>
        </p:nvSpPr>
        <p:spPr>
          <a:xfrm rot="11758474">
            <a:off x="4246330" y="2732806"/>
            <a:ext cx="1786913" cy="514350"/>
          </a:xfrm>
          <a:prstGeom prst="rightArrow">
            <a:avLst>
              <a:gd name="adj1" fmla="val 50000"/>
              <a:gd name="adj2" fmla="val 7908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78252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40</a:t>
            </a:fld>
            <a:endParaRPr lang="en-US" dirty="0"/>
          </a:p>
        </p:txBody>
      </p:sp>
      <p:sp>
        <p:nvSpPr>
          <p:cNvPr id="3" name="Title 2"/>
          <p:cNvSpPr>
            <a:spLocks noGrp="1"/>
          </p:cNvSpPr>
          <p:nvPr>
            <p:ph type="title"/>
          </p:nvPr>
        </p:nvSpPr>
        <p:spPr/>
        <p:txBody>
          <a:bodyPr/>
          <a:lstStyle/>
          <a:p>
            <a:r>
              <a:rPr lang="da-DK" dirty="0"/>
              <a:t>Master Method</a:t>
            </a:r>
          </a:p>
        </p:txBody>
      </p:sp>
      <p:pic>
        <p:nvPicPr>
          <p:cNvPr id="5" name="Picture 4"/>
          <p:cNvPicPr>
            <a:picLocks noChangeAspect="1"/>
          </p:cNvPicPr>
          <p:nvPr/>
        </p:nvPicPr>
        <p:blipFill rotWithShape="1">
          <a:blip r:embed="rId2"/>
          <a:srcRect l="6809" t="19419" r="37442" b="66089"/>
          <a:stretch/>
        </p:blipFill>
        <p:spPr>
          <a:xfrm>
            <a:off x="3278267" y="2209854"/>
            <a:ext cx="6135144" cy="956858"/>
          </a:xfrm>
          <a:prstGeom prst="rect">
            <a:avLst/>
          </a:prstGeom>
        </p:spPr>
      </p:pic>
      <p:sp>
        <p:nvSpPr>
          <p:cNvPr id="6" name="Text Placeholder 3"/>
          <p:cNvSpPr txBox="1">
            <a:spLocks/>
          </p:cNvSpPr>
          <p:nvPr/>
        </p:nvSpPr>
        <p:spPr>
          <a:xfrm>
            <a:off x="587375" y="1844675"/>
            <a:ext cx="10752512" cy="3703696"/>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2400" dirty="0"/>
              <a:t>Master Method giver os en opskrift for at løse </a:t>
            </a:r>
            <a:r>
              <a:rPr lang="da-DK" sz="2400" dirty="0" err="1"/>
              <a:t>recurrences</a:t>
            </a:r>
            <a:r>
              <a:rPr lang="da-DK" sz="2400" dirty="0"/>
              <a:t> af formen:</a:t>
            </a:r>
          </a:p>
          <a:p>
            <a:endParaRPr lang="da-DK" sz="2400" dirty="0"/>
          </a:p>
          <a:p>
            <a:pPr lvl="1"/>
            <a:endParaRPr lang="da-DK" sz="1800" dirty="0"/>
          </a:p>
          <a:p>
            <a:pPr lvl="1"/>
            <a:r>
              <a:rPr lang="da-DK" sz="1800" dirty="0"/>
              <a:t>Tit den form vi har med </a:t>
            </a:r>
            <a:r>
              <a:rPr lang="da-DK" sz="1800" dirty="0" err="1"/>
              <a:t>divide</a:t>
            </a:r>
            <a:r>
              <a:rPr lang="da-DK" sz="1800" dirty="0"/>
              <a:t> &amp; </a:t>
            </a:r>
            <a:r>
              <a:rPr lang="da-DK" sz="1800" dirty="0" err="1"/>
              <a:t>conquer</a:t>
            </a:r>
            <a:r>
              <a:rPr lang="da-DK" sz="1800" dirty="0"/>
              <a:t>!</a:t>
            </a:r>
          </a:p>
          <a:p>
            <a:r>
              <a:rPr lang="da-DK" sz="2400" dirty="0"/>
              <a:t>Givet at a &gt;= 1, b &gt; 1 og f(n) er en asymptotisk positiv funktion</a:t>
            </a:r>
          </a:p>
          <a:p>
            <a:r>
              <a:rPr lang="da-DK" sz="2400" dirty="0"/>
              <a:t>Nemmere end substitution-metoden, eftersom den ikke kræver et gæt</a:t>
            </a:r>
          </a:p>
          <a:p>
            <a:r>
              <a:rPr lang="da-DK" sz="2400" dirty="0"/>
              <a:t>Fungerer dog ikke for alle </a:t>
            </a:r>
            <a:r>
              <a:rPr lang="da-DK" sz="2400" dirty="0" err="1"/>
              <a:t>recurrences</a:t>
            </a:r>
            <a:endParaRPr lang="da-DK" sz="2400" dirty="0"/>
          </a:p>
        </p:txBody>
      </p:sp>
    </p:spTree>
    <p:extLst>
      <p:ext uri="{BB962C8B-B14F-4D97-AF65-F5344CB8AC3E}">
        <p14:creationId xmlns:p14="http://schemas.microsoft.com/office/powerpoint/2010/main" val="137187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41</a:t>
            </a:fld>
            <a:endParaRPr lang="en-US" dirty="0"/>
          </a:p>
        </p:txBody>
      </p:sp>
      <p:sp>
        <p:nvSpPr>
          <p:cNvPr id="3" name="Title 2"/>
          <p:cNvSpPr>
            <a:spLocks noGrp="1"/>
          </p:cNvSpPr>
          <p:nvPr>
            <p:ph type="title"/>
          </p:nvPr>
        </p:nvSpPr>
        <p:spPr/>
        <p:txBody>
          <a:bodyPr/>
          <a:lstStyle/>
          <a:p>
            <a:r>
              <a:rPr lang="da-DK" dirty="0"/>
              <a:t>Master </a:t>
            </a:r>
            <a:r>
              <a:rPr lang="da-DK" dirty="0" err="1"/>
              <a:t>Theorem</a:t>
            </a:r>
            <a:endParaRPr lang="da-DK" dirty="0"/>
          </a:p>
        </p:txBody>
      </p:sp>
      <p:pic>
        <p:nvPicPr>
          <p:cNvPr id="5" name="Picture 4"/>
          <p:cNvPicPr>
            <a:picLocks noChangeAspect="1"/>
          </p:cNvPicPr>
          <p:nvPr/>
        </p:nvPicPr>
        <p:blipFill>
          <a:blip r:embed="rId2"/>
          <a:stretch>
            <a:fillRect/>
          </a:stretch>
        </p:blipFill>
        <p:spPr>
          <a:xfrm>
            <a:off x="768420" y="1376405"/>
            <a:ext cx="10571467" cy="4773874"/>
          </a:xfrm>
          <a:prstGeom prst="rect">
            <a:avLst/>
          </a:prstGeom>
        </p:spPr>
      </p:pic>
      <p:sp>
        <p:nvSpPr>
          <p:cNvPr id="4" name="Oval 3">
            <a:extLst>
              <a:ext uri="{FF2B5EF4-FFF2-40B4-BE49-F238E27FC236}">
                <a16:creationId xmlns:a16="http://schemas.microsoft.com/office/drawing/2014/main" id="{4DF34DBE-443F-08CC-2401-807AFC527C1F}"/>
              </a:ext>
            </a:extLst>
          </p:cNvPr>
          <p:cNvSpPr/>
          <p:nvPr/>
        </p:nvSpPr>
        <p:spPr>
          <a:xfrm>
            <a:off x="1573618" y="4146698"/>
            <a:ext cx="723015" cy="7017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Oval 5">
            <a:extLst>
              <a:ext uri="{FF2B5EF4-FFF2-40B4-BE49-F238E27FC236}">
                <a16:creationId xmlns:a16="http://schemas.microsoft.com/office/drawing/2014/main" id="{49AC2F27-CC86-0011-7ED4-5774B86F6004}"/>
              </a:ext>
            </a:extLst>
          </p:cNvPr>
          <p:cNvSpPr/>
          <p:nvPr/>
        </p:nvSpPr>
        <p:spPr>
          <a:xfrm>
            <a:off x="3480391" y="2591017"/>
            <a:ext cx="701750" cy="7017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Oval 6">
            <a:extLst>
              <a:ext uri="{FF2B5EF4-FFF2-40B4-BE49-F238E27FC236}">
                <a16:creationId xmlns:a16="http://schemas.microsoft.com/office/drawing/2014/main" id="{9865A058-A7CD-4E11-4A43-81041FD8B3A8}"/>
              </a:ext>
            </a:extLst>
          </p:cNvPr>
          <p:cNvSpPr/>
          <p:nvPr/>
        </p:nvSpPr>
        <p:spPr>
          <a:xfrm>
            <a:off x="7999228" y="4146698"/>
            <a:ext cx="2406501" cy="70174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52632A56-BAD9-243D-989E-9E574DE1E15F}"/>
              </a:ext>
            </a:extLst>
          </p:cNvPr>
          <p:cNvSpPr/>
          <p:nvPr/>
        </p:nvSpPr>
        <p:spPr>
          <a:xfrm>
            <a:off x="1903228" y="2591016"/>
            <a:ext cx="1251098" cy="701749"/>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A0169753-2E71-8AC9-746A-DAEC7D1EE655}"/>
              </a:ext>
            </a:extLst>
          </p:cNvPr>
          <p:cNvSpPr/>
          <p:nvPr/>
        </p:nvSpPr>
        <p:spPr>
          <a:xfrm>
            <a:off x="2658140" y="4146697"/>
            <a:ext cx="1534633" cy="701749"/>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3837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42</a:t>
            </a:fld>
            <a:endParaRPr lang="en-US" dirty="0"/>
          </a:p>
        </p:txBody>
      </p:sp>
      <p:sp>
        <p:nvSpPr>
          <p:cNvPr id="3" name="Title 2"/>
          <p:cNvSpPr>
            <a:spLocks noGrp="1"/>
          </p:cNvSpPr>
          <p:nvPr>
            <p:ph type="title"/>
          </p:nvPr>
        </p:nvSpPr>
        <p:spPr/>
        <p:txBody>
          <a:bodyPr/>
          <a:lstStyle/>
          <a:p>
            <a:r>
              <a:rPr lang="da-DK" dirty="0"/>
              <a:t>Master </a:t>
            </a:r>
            <a:r>
              <a:rPr lang="da-DK" dirty="0" err="1"/>
              <a:t>Theorem</a:t>
            </a:r>
            <a:r>
              <a:rPr lang="da-DK" dirty="0"/>
              <a:t> - Cases</a:t>
            </a:r>
          </a:p>
        </p:txBody>
      </p:sp>
      <p:sp>
        <p:nvSpPr>
          <p:cNvPr id="4" name="Text Placeholder 3"/>
          <p:cNvSpPr>
            <a:spLocks noGrp="1"/>
          </p:cNvSpPr>
          <p:nvPr>
            <p:ph type="body" sz="quarter" idx="12"/>
          </p:nvPr>
        </p:nvSpPr>
        <p:spPr>
          <a:xfrm>
            <a:off x="587375" y="1844675"/>
            <a:ext cx="11485176" cy="3924358"/>
          </a:xfrm>
        </p:spPr>
        <p:txBody>
          <a:bodyPr>
            <a:normAutofit fontScale="77500" lnSpcReduction="20000"/>
          </a:bodyPr>
          <a:lstStyle/>
          <a:p>
            <a:r>
              <a:rPr lang="da-DK" sz="3000" dirty="0"/>
              <a:t>Teoremet har 3 cases</a:t>
            </a:r>
          </a:p>
          <a:p>
            <a:pPr marL="342900" indent="-342900">
              <a:buFont typeface="+mj-lt"/>
              <a:buAutoNum type="arabicPeriod"/>
            </a:pPr>
            <a:r>
              <a:rPr lang="da-DK" sz="2800" dirty="0"/>
              <a:t>f(n) er </a:t>
            </a:r>
            <a:r>
              <a:rPr lang="da-DK" sz="2800" b="1" dirty="0"/>
              <a:t>asymptotisk mindre</a:t>
            </a:r>
            <a:r>
              <a:rPr lang="da-DK" sz="2800" dirty="0"/>
              <a:t> (jfr. </a:t>
            </a:r>
            <a:r>
              <a:rPr lang="da-DK" sz="2800" b="1" dirty="0"/>
              <a:t>O</a:t>
            </a:r>
            <a:r>
              <a:rPr lang="da-DK" sz="2800" dirty="0"/>
              <a:t>) end </a:t>
            </a:r>
            <a:r>
              <a:rPr lang="da-DK" sz="2800" b="1" dirty="0" err="1"/>
              <a:t>n</a:t>
            </a:r>
            <a:r>
              <a:rPr lang="da-DK" sz="2800" b="1" baseline="30000" dirty="0" err="1"/>
              <a:t>log</a:t>
            </a:r>
            <a:r>
              <a:rPr lang="da-DK" sz="2800" b="1" baseline="5000" dirty="0" err="1"/>
              <a:t>b</a:t>
            </a:r>
            <a:r>
              <a:rPr lang="da-DK" sz="2800" b="1" baseline="30000" dirty="0" err="1"/>
              <a:t>a</a:t>
            </a:r>
            <a:r>
              <a:rPr lang="da-DK" sz="2800" dirty="0"/>
              <a:t> med en faktor af </a:t>
            </a:r>
            <a:r>
              <a:rPr lang="da-DK" sz="2800" b="1" dirty="0"/>
              <a:t>n</a:t>
            </a:r>
            <a:r>
              <a:rPr lang="el-GR" sz="2800" b="1" i="1" baseline="30000" dirty="0"/>
              <a:t>ϵ</a:t>
            </a:r>
            <a:r>
              <a:rPr lang="el-GR" sz="2800" i="1" dirty="0"/>
              <a:t> </a:t>
            </a:r>
            <a:r>
              <a:rPr lang="da-DK" sz="2800" dirty="0"/>
              <a:t>for en konstant </a:t>
            </a:r>
            <a:r>
              <a:rPr lang="el-GR" sz="2800" b="1" i="1" dirty="0"/>
              <a:t>ϵ</a:t>
            </a:r>
            <a:r>
              <a:rPr lang="da-DK" sz="2800" b="1" i="1" dirty="0"/>
              <a:t>&gt;0</a:t>
            </a:r>
          </a:p>
          <a:p>
            <a:pPr marL="681038" lvl="1" indent="-342900">
              <a:buFont typeface="+mj-lt"/>
              <a:buAutoNum type="arabicPeriod"/>
            </a:pPr>
            <a:r>
              <a:rPr lang="da-DK" sz="2400" b="1" i="1" dirty="0"/>
              <a:t>-&gt; </a:t>
            </a:r>
            <a:r>
              <a:rPr lang="da-DK" sz="2400" b="1" i="1" dirty="0" err="1"/>
              <a:t>recurrencen</a:t>
            </a:r>
            <a:r>
              <a:rPr lang="da-DK" sz="2400" b="1" i="1" dirty="0"/>
              <a:t> er </a:t>
            </a:r>
            <a:r>
              <a:rPr lang="el-GR" sz="2400" b="1" dirty="0"/>
              <a:t>Θ</a:t>
            </a:r>
            <a:r>
              <a:rPr lang="da-DK" sz="2400" b="1" dirty="0"/>
              <a:t>(</a:t>
            </a:r>
            <a:r>
              <a:rPr lang="da-DK" sz="2400" b="1" dirty="0" err="1"/>
              <a:t>n</a:t>
            </a:r>
            <a:r>
              <a:rPr lang="da-DK" sz="2400" b="1" baseline="30000" dirty="0" err="1"/>
              <a:t>log</a:t>
            </a:r>
            <a:r>
              <a:rPr lang="da-DK" sz="2400" b="1" baseline="5000" dirty="0" err="1"/>
              <a:t>b</a:t>
            </a:r>
            <a:r>
              <a:rPr lang="da-DK" sz="2400" b="1" baseline="30000" dirty="0" err="1"/>
              <a:t>a</a:t>
            </a:r>
            <a:r>
              <a:rPr lang="da-DK" sz="2400" dirty="0"/>
              <a:t> ) </a:t>
            </a:r>
            <a:endParaRPr lang="da-DK" sz="2400" b="1" i="1" dirty="0"/>
          </a:p>
          <a:p>
            <a:pPr marL="342900" indent="-342900">
              <a:buFont typeface="+mj-lt"/>
              <a:buAutoNum type="arabicPeriod"/>
            </a:pPr>
            <a:r>
              <a:rPr lang="da-DK" sz="2800" dirty="0"/>
              <a:t>f(n) er </a:t>
            </a:r>
            <a:r>
              <a:rPr lang="da-DK" sz="2800" b="1" dirty="0"/>
              <a:t>asymptotisk ækvivalent</a:t>
            </a:r>
            <a:r>
              <a:rPr lang="da-DK" sz="2800" dirty="0"/>
              <a:t> (jfr. </a:t>
            </a:r>
            <a:r>
              <a:rPr lang="el-GR" sz="2800" b="1" dirty="0"/>
              <a:t>Θ</a:t>
            </a:r>
            <a:r>
              <a:rPr lang="da-DK" sz="2800" dirty="0"/>
              <a:t>) med </a:t>
            </a:r>
            <a:r>
              <a:rPr lang="da-DK" sz="2800" b="1" dirty="0" err="1"/>
              <a:t>n</a:t>
            </a:r>
            <a:r>
              <a:rPr lang="da-DK" sz="2800" b="1" baseline="30000" dirty="0" err="1"/>
              <a:t>log</a:t>
            </a:r>
            <a:r>
              <a:rPr lang="da-DK" sz="2800" b="1" baseline="5000" dirty="0" err="1"/>
              <a:t>b</a:t>
            </a:r>
            <a:r>
              <a:rPr lang="da-DK" sz="2800" b="1" baseline="30000" dirty="0" err="1"/>
              <a:t>a</a:t>
            </a:r>
            <a:endParaRPr lang="da-DK" sz="2800" b="1" i="1" dirty="0"/>
          </a:p>
          <a:p>
            <a:pPr marL="681038" lvl="1" indent="-342900">
              <a:buFont typeface="+mj-lt"/>
              <a:buAutoNum type="arabicPeriod"/>
            </a:pPr>
            <a:r>
              <a:rPr lang="da-DK" sz="2400" b="1" i="1" dirty="0"/>
              <a:t>-&gt; </a:t>
            </a:r>
            <a:r>
              <a:rPr lang="da-DK" sz="2400" b="1" i="1" dirty="0" err="1"/>
              <a:t>recurrencen</a:t>
            </a:r>
            <a:r>
              <a:rPr lang="da-DK" sz="2400" b="1" i="1" dirty="0"/>
              <a:t> er </a:t>
            </a:r>
            <a:r>
              <a:rPr lang="el-GR" sz="2400" b="1" dirty="0"/>
              <a:t>Θ</a:t>
            </a:r>
            <a:r>
              <a:rPr lang="da-DK" sz="2400" b="1" dirty="0"/>
              <a:t>(</a:t>
            </a:r>
            <a:r>
              <a:rPr lang="da-DK" sz="2400" b="1" dirty="0" err="1"/>
              <a:t>n</a:t>
            </a:r>
            <a:r>
              <a:rPr lang="da-DK" sz="2400" b="1" baseline="30000" dirty="0" err="1"/>
              <a:t>log</a:t>
            </a:r>
            <a:r>
              <a:rPr lang="da-DK" sz="2400" b="1" baseline="5000" dirty="0" err="1"/>
              <a:t>b</a:t>
            </a:r>
            <a:r>
              <a:rPr lang="da-DK" sz="2400" b="1" baseline="30000" dirty="0" err="1"/>
              <a:t>a</a:t>
            </a:r>
            <a:r>
              <a:rPr lang="da-DK" sz="2400" dirty="0"/>
              <a:t> lg n) </a:t>
            </a:r>
            <a:endParaRPr lang="da-DK" sz="2800" dirty="0"/>
          </a:p>
          <a:p>
            <a:pPr marL="342900" indent="-342900">
              <a:buFont typeface="+mj-lt"/>
              <a:buAutoNum type="arabicPeriod"/>
            </a:pPr>
            <a:r>
              <a:rPr lang="da-DK" sz="2800" dirty="0"/>
              <a:t>f(n) er </a:t>
            </a:r>
            <a:r>
              <a:rPr lang="da-DK" sz="2800" b="1" dirty="0"/>
              <a:t>asymptotisk større (</a:t>
            </a:r>
            <a:r>
              <a:rPr lang="da-DK" sz="2800" dirty="0"/>
              <a:t>jfr.</a:t>
            </a:r>
            <a:r>
              <a:rPr lang="da-DK" sz="2800" b="1" dirty="0"/>
              <a:t> </a:t>
            </a:r>
            <a:r>
              <a:rPr lang="el-GR" sz="2800" b="1" dirty="0"/>
              <a:t>Ω</a:t>
            </a:r>
            <a:r>
              <a:rPr lang="da-DK" sz="2800" b="1" dirty="0"/>
              <a:t>) </a:t>
            </a:r>
            <a:r>
              <a:rPr lang="da-DK" sz="2800" dirty="0"/>
              <a:t>end </a:t>
            </a:r>
            <a:r>
              <a:rPr lang="da-DK" sz="2800" b="1" dirty="0" err="1"/>
              <a:t>n</a:t>
            </a:r>
            <a:r>
              <a:rPr lang="da-DK" sz="2800" b="1" baseline="30000" dirty="0" err="1"/>
              <a:t>log</a:t>
            </a:r>
            <a:r>
              <a:rPr lang="da-DK" sz="2800" b="1" baseline="5000" dirty="0" err="1"/>
              <a:t>b</a:t>
            </a:r>
            <a:r>
              <a:rPr lang="da-DK" sz="2800" b="1" baseline="30000" dirty="0" err="1"/>
              <a:t>a</a:t>
            </a:r>
            <a:r>
              <a:rPr lang="da-DK" sz="2800" dirty="0"/>
              <a:t> med en faktor af </a:t>
            </a:r>
            <a:r>
              <a:rPr lang="da-DK" sz="2800" b="1" dirty="0"/>
              <a:t>n</a:t>
            </a:r>
            <a:r>
              <a:rPr lang="el-GR" sz="2800" b="1" i="1" baseline="30000" dirty="0"/>
              <a:t>ϵ</a:t>
            </a:r>
            <a:r>
              <a:rPr lang="el-GR" sz="2800" i="1" dirty="0"/>
              <a:t> </a:t>
            </a:r>
            <a:r>
              <a:rPr lang="da-DK" sz="2800" dirty="0"/>
              <a:t>for en konstant </a:t>
            </a:r>
            <a:r>
              <a:rPr lang="el-GR" sz="2800" b="1" i="1" dirty="0"/>
              <a:t>ϵ</a:t>
            </a:r>
            <a:r>
              <a:rPr lang="da-DK" sz="2800" b="1" i="1" dirty="0"/>
              <a:t>&gt;0</a:t>
            </a:r>
          </a:p>
          <a:p>
            <a:pPr marL="681038" lvl="1" indent="-342900">
              <a:buFont typeface="+mj-lt"/>
              <a:buAutoNum type="arabicPeriod"/>
            </a:pPr>
            <a:r>
              <a:rPr lang="da-DK" sz="2400" b="1" i="1" dirty="0"/>
              <a:t>-&gt; </a:t>
            </a:r>
            <a:r>
              <a:rPr lang="da-DK" sz="2400" b="1" i="1" dirty="0" err="1"/>
              <a:t>recurrencen</a:t>
            </a:r>
            <a:r>
              <a:rPr lang="da-DK" sz="2400" b="1" i="1" dirty="0"/>
              <a:t> er </a:t>
            </a:r>
            <a:r>
              <a:rPr lang="el-GR" sz="2400" b="1" dirty="0"/>
              <a:t>Θ</a:t>
            </a:r>
            <a:r>
              <a:rPr lang="da-DK" sz="2400" b="1" dirty="0"/>
              <a:t>(f(n)</a:t>
            </a:r>
            <a:r>
              <a:rPr lang="da-DK" sz="2400" dirty="0"/>
              <a:t>) </a:t>
            </a:r>
            <a:br>
              <a:rPr lang="da-DK" sz="2200" b="1" i="1" dirty="0"/>
            </a:br>
            <a:endParaRPr lang="da-DK" sz="2200" i="1" dirty="0"/>
          </a:p>
          <a:p>
            <a:r>
              <a:rPr lang="da-DK" sz="1900" dirty="0"/>
              <a:t>Disse cases omfatter </a:t>
            </a:r>
            <a:r>
              <a:rPr lang="da-DK" sz="1900" i="1" dirty="0"/>
              <a:t>ikke</a:t>
            </a:r>
            <a:r>
              <a:rPr lang="da-DK" sz="1900" dirty="0"/>
              <a:t> alle muligheder for </a:t>
            </a:r>
            <a:r>
              <a:rPr lang="da-DK" sz="1900" b="1" dirty="0"/>
              <a:t>f(n)</a:t>
            </a:r>
          </a:p>
          <a:p>
            <a:pPr lvl="1"/>
            <a:r>
              <a:rPr lang="da-DK" sz="1700" dirty="0"/>
              <a:t>For eksempel er der ‘huller’ mellem 1 og 2 og 2 og 3</a:t>
            </a:r>
          </a:p>
        </p:txBody>
      </p:sp>
    </p:spTree>
    <p:extLst>
      <p:ext uri="{BB962C8B-B14F-4D97-AF65-F5344CB8AC3E}">
        <p14:creationId xmlns:p14="http://schemas.microsoft.com/office/powerpoint/2010/main" val="315570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43</a:t>
            </a:fld>
            <a:endParaRPr lang="en-US" dirty="0"/>
          </a:p>
        </p:txBody>
      </p:sp>
      <p:sp>
        <p:nvSpPr>
          <p:cNvPr id="3" name="Title 2"/>
          <p:cNvSpPr>
            <a:spLocks noGrp="1"/>
          </p:cNvSpPr>
          <p:nvPr>
            <p:ph type="title"/>
          </p:nvPr>
        </p:nvSpPr>
        <p:spPr/>
        <p:txBody>
          <a:bodyPr/>
          <a:lstStyle/>
          <a:p>
            <a:r>
              <a:rPr lang="da-DK" dirty="0"/>
              <a:t>Hvordan bruger vi Master </a:t>
            </a:r>
            <a:r>
              <a:rPr lang="da-DK" dirty="0" err="1"/>
              <a:t>Theorem</a:t>
            </a:r>
            <a:endParaRPr lang="da-DK" dirty="0"/>
          </a:p>
        </p:txBody>
      </p:sp>
      <p:sp>
        <p:nvSpPr>
          <p:cNvPr id="6" name="Text Placeholder 3"/>
          <p:cNvSpPr txBox="1">
            <a:spLocks/>
          </p:cNvSpPr>
          <p:nvPr/>
        </p:nvSpPr>
        <p:spPr>
          <a:xfrm>
            <a:off x="492319" y="1703218"/>
            <a:ext cx="11419036" cy="482284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Følg denne opskrift!</a:t>
            </a:r>
          </a:p>
          <a:p>
            <a:pPr marL="457200" indent="-457200">
              <a:buFont typeface="+mj-lt"/>
              <a:buAutoNum type="arabicPeriod"/>
            </a:pPr>
            <a:r>
              <a:rPr lang="da-DK" sz="2000" dirty="0"/>
              <a:t>Identificer om </a:t>
            </a:r>
            <a:r>
              <a:rPr lang="da-DK" sz="2000" dirty="0" err="1"/>
              <a:t>recurrencen</a:t>
            </a:r>
            <a:r>
              <a:rPr lang="da-DK" sz="2000" dirty="0"/>
              <a:t> har formatet</a:t>
            </a:r>
          </a:p>
          <a:p>
            <a:pPr marL="457200" indent="-457200">
              <a:buFont typeface="+mj-lt"/>
              <a:buAutoNum type="arabicPeriod"/>
            </a:pPr>
            <a:r>
              <a:rPr lang="da-DK" sz="2000" dirty="0"/>
              <a:t>Forenkl </a:t>
            </a:r>
            <a:r>
              <a:rPr lang="da-DK" sz="2000" b="1" i="1" dirty="0" err="1"/>
              <a:t>n</a:t>
            </a:r>
            <a:r>
              <a:rPr lang="da-DK" sz="2000" b="1" baseline="30000" dirty="0" err="1"/>
              <a:t>log</a:t>
            </a:r>
            <a:r>
              <a:rPr lang="da-DK" sz="2000" b="1" baseline="5000" dirty="0" err="1"/>
              <a:t>b</a:t>
            </a:r>
            <a:r>
              <a:rPr lang="da-DK" sz="2000" b="1" baseline="30000" dirty="0" err="1"/>
              <a:t>a</a:t>
            </a:r>
            <a:r>
              <a:rPr lang="da-DK" sz="2000" dirty="0"/>
              <a:t> gennem at indsætte værdierne af </a:t>
            </a:r>
            <a:r>
              <a:rPr lang="da-DK" sz="2000" b="1" dirty="0"/>
              <a:t>a</a:t>
            </a:r>
            <a:r>
              <a:rPr lang="da-DK" sz="2000" dirty="0"/>
              <a:t> og </a:t>
            </a:r>
            <a:r>
              <a:rPr lang="da-DK" sz="2000" b="1" dirty="0"/>
              <a:t>b</a:t>
            </a:r>
          </a:p>
          <a:p>
            <a:pPr marL="457200" indent="-457200">
              <a:buFont typeface="+mj-lt"/>
              <a:buAutoNum type="arabicPeriod"/>
            </a:pPr>
            <a:r>
              <a:rPr lang="da-DK" sz="2000" dirty="0"/>
              <a:t>Undersøg om et af de følgende 3 cases holder:</a:t>
            </a:r>
          </a:p>
          <a:p>
            <a:pPr marL="795338" lvl="1" indent="-457200">
              <a:buFont typeface="+mj-lt"/>
              <a:buAutoNum type="arabicPeriod"/>
            </a:pPr>
            <a:r>
              <a:rPr lang="da-DK" sz="2400" b="1" i="1" dirty="0"/>
              <a:t>f</a:t>
            </a:r>
            <a:r>
              <a:rPr lang="da-DK" sz="2400" b="1" dirty="0"/>
              <a:t>(</a:t>
            </a:r>
            <a:r>
              <a:rPr lang="da-DK" sz="2400" b="1" i="1" dirty="0"/>
              <a:t>n</a:t>
            </a:r>
            <a:r>
              <a:rPr lang="da-DK" sz="2400" b="1" dirty="0"/>
              <a:t>) = </a:t>
            </a:r>
            <a:r>
              <a:rPr lang="da-DK" sz="2400" b="1" i="1" dirty="0"/>
              <a:t>O</a:t>
            </a:r>
            <a:r>
              <a:rPr lang="da-DK" sz="2400" b="1" dirty="0"/>
              <a:t>(</a:t>
            </a:r>
            <a:r>
              <a:rPr lang="da-DK" sz="2400" b="1" i="1" dirty="0" err="1"/>
              <a:t>n</a:t>
            </a:r>
            <a:r>
              <a:rPr lang="da-DK" sz="2400" b="1" baseline="30000" dirty="0" err="1"/>
              <a:t>log</a:t>
            </a:r>
            <a:r>
              <a:rPr lang="da-DK" sz="2400" b="1" baseline="5000" dirty="0" err="1"/>
              <a:t>b</a:t>
            </a:r>
            <a:r>
              <a:rPr lang="da-DK" sz="2400" b="1" baseline="30000" dirty="0" err="1"/>
              <a:t>a</a:t>
            </a:r>
            <a:r>
              <a:rPr lang="da-DK" sz="2400" b="1" baseline="30000" dirty="0"/>
              <a:t>−</a:t>
            </a:r>
            <a:r>
              <a:rPr lang="el-GR" sz="2400" b="1" i="1" baseline="30000" dirty="0"/>
              <a:t>ϵ</a:t>
            </a:r>
            <a:r>
              <a:rPr lang="el-GR" sz="2400" b="1" dirty="0"/>
              <a:t>) </a:t>
            </a:r>
            <a:r>
              <a:rPr lang="da-DK" sz="2400" b="1" dirty="0"/>
              <a:t>= </a:t>
            </a:r>
            <a:r>
              <a:rPr lang="da-DK" sz="2400" b="1" i="1" dirty="0"/>
              <a:t>O</a:t>
            </a:r>
            <a:r>
              <a:rPr lang="da-DK" sz="2400" b="1" dirty="0"/>
              <a:t>(</a:t>
            </a:r>
            <a:r>
              <a:rPr lang="da-DK" sz="2400" b="1" i="1" dirty="0" err="1"/>
              <a:t>n</a:t>
            </a:r>
            <a:r>
              <a:rPr lang="da-DK" sz="2400" b="1" baseline="30000" dirty="0" err="1"/>
              <a:t>log</a:t>
            </a:r>
            <a:r>
              <a:rPr lang="da-DK" sz="2400" b="1" baseline="5000" dirty="0" err="1"/>
              <a:t>b</a:t>
            </a:r>
            <a:r>
              <a:rPr lang="da-DK" sz="2400" b="1" baseline="30000" dirty="0" err="1"/>
              <a:t>a</a:t>
            </a:r>
            <a:r>
              <a:rPr lang="da-DK" sz="2400" b="1" dirty="0"/>
              <a:t>/n</a:t>
            </a:r>
            <a:r>
              <a:rPr lang="el-GR" sz="2400" b="1" i="1" baseline="30000" dirty="0"/>
              <a:t>ϵ</a:t>
            </a:r>
            <a:r>
              <a:rPr lang="da-DK" sz="2400" b="1" dirty="0"/>
              <a:t>), der </a:t>
            </a:r>
            <a:r>
              <a:rPr lang="el-GR" sz="2400" b="1" i="1" dirty="0"/>
              <a:t>ϵ</a:t>
            </a:r>
            <a:r>
              <a:rPr lang="da-DK" sz="2400" b="1" i="1" dirty="0"/>
              <a:t>&gt;0</a:t>
            </a:r>
            <a:endParaRPr lang="da-DK" sz="2400" b="1" dirty="0"/>
          </a:p>
          <a:p>
            <a:pPr marL="795338" lvl="1" indent="-457200">
              <a:buFont typeface="+mj-lt"/>
              <a:buAutoNum type="arabicPeriod"/>
            </a:pPr>
            <a:r>
              <a:rPr lang="da-DK" sz="2400" b="1" i="1" dirty="0"/>
              <a:t>f</a:t>
            </a:r>
            <a:r>
              <a:rPr lang="da-DK" sz="2400" b="1" dirty="0"/>
              <a:t>(</a:t>
            </a:r>
            <a:r>
              <a:rPr lang="da-DK" sz="2400" b="1" i="1" dirty="0"/>
              <a:t>n</a:t>
            </a:r>
            <a:r>
              <a:rPr lang="da-DK" sz="2400" b="1" dirty="0"/>
              <a:t>) = </a:t>
            </a:r>
            <a:r>
              <a:rPr lang="el-GR" sz="2400" b="1" dirty="0"/>
              <a:t>Θ(</a:t>
            </a:r>
            <a:r>
              <a:rPr lang="da-DK" sz="2400" b="1" i="1" dirty="0" err="1"/>
              <a:t>n</a:t>
            </a:r>
            <a:r>
              <a:rPr lang="da-DK" sz="2400" b="1" baseline="30000" dirty="0" err="1"/>
              <a:t>log</a:t>
            </a:r>
            <a:r>
              <a:rPr lang="da-DK" sz="2400" b="1" baseline="5000" dirty="0" err="1"/>
              <a:t>b</a:t>
            </a:r>
            <a:r>
              <a:rPr lang="da-DK" sz="2400" b="1" baseline="30000" dirty="0" err="1"/>
              <a:t>a</a:t>
            </a:r>
            <a:r>
              <a:rPr lang="da-DK" sz="2400" b="1" dirty="0"/>
              <a:t>) </a:t>
            </a:r>
          </a:p>
          <a:p>
            <a:pPr marL="795338" lvl="1" indent="-457200">
              <a:buFont typeface="+mj-lt"/>
              <a:buAutoNum type="arabicPeriod"/>
            </a:pPr>
            <a:r>
              <a:rPr lang="da-DK" sz="2400" b="1" i="1" dirty="0"/>
              <a:t>f</a:t>
            </a:r>
            <a:r>
              <a:rPr lang="da-DK" sz="2400" b="1" dirty="0"/>
              <a:t>(</a:t>
            </a:r>
            <a:r>
              <a:rPr lang="da-DK" sz="2400" b="1" i="1" dirty="0"/>
              <a:t>n</a:t>
            </a:r>
            <a:r>
              <a:rPr lang="da-DK" sz="2400" b="1" dirty="0"/>
              <a:t>) = </a:t>
            </a:r>
            <a:r>
              <a:rPr lang="el-GR" sz="2400" b="1" dirty="0"/>
              <a:t>Ω(</a:t>
            </a:r>
            <a:r>
              <a:rPr lang="da-DK" sz="2400" b="1" i="1" dirty="0" err="1"/>
              <a:t>n</a:t>
            </a:r>
            <a:r>
              <a:rPr lang="da-DK" sz="2400" b="1" baseline="30000" dirty="0" err="1"/>
              <a:t>log</a:t>
            </a:r>
            <a:r>
              <a:rPr lang="da-DK" sz="2400" b="1" baseline="5000" dirty="0" err="1"/>
              <a:t>b</a:t>
            </a:r>
            <a:r>
              <a:rPr lang="da-DK" sz="2400" b="1" baseline="30000" dirty="0" err="1"/>
              <a:t>a</a:t>
            </a:r>
            <a:r>
              <a:rPr lang="da-DK" sz="2400" b="1" baseline="30000" dirty="0"/>
              <a:t>+</a:t>
            </a:r>
            <a:r>
              <a:rPr lang="el-GR" sz="2400" b="1" i="1" baseline="30000" dirty="0"/>
              <a:t>ϵ</a:t>
            </a:r>
            <a:r>
              <a:rPr lang="el-GR" sz="2400" b="1" dirty="0"/>
              <a:t>) </a:t>
            </a:r>
            <a:r>
              <a:rPr lang="da-DK" sz="2400" b="1" dirty="0"/>
              <a:t>= </a:t>
            </a:r>
            <a:r>
              <a:rPr lang="da-DK" sz="2400" b="1" i="1" dirty="0"/>
              <a:t>O</a:t>
            </a:r>
            <a:r>
              <a:rPr lang="da-DK" sz="2400" b="1" dirty="0"/>
              <a:t>(</a:t>
            </a:r>
            <a:r>
              <a:rPr lang="da-DK" sz="2400" b="1" i="1" dirty="0" err="1"/>
              <a:t>n</a:t>
            </a:r>
            <a:r>
              <a:rPr lang="da-DK" sz="2400" b="1" baseline="30000" dirty="0" err="1"/>
              <a:t>log</a:t>
            </a:r>
            <a:r>
              <a:rPr lang="da-DK" sz="2400" b="1" baseline="5000" dirty="0" err="1"/>
              <a:t>b</a:t>
            </a:r>
            <a:r>
              <a:rPr lang="da-DK" sz="2400" b="1" baseline="30000" dirty="0" err="1"/>
              <a:t>a</a:t>
            </a:r>
            <a:r>
              <a:rPr lang="da-DK" sz="2400" b="1" dirty="0"/>
              <a:t> * n</a:t>
            </a:r>
            <a:r>
              <a:rPr lang="el-GR" sz="2400" b="1" i="1" baseline="30000" dirty="0"/>
              <a:t>ϵ</a:t>
            </a:r>
            <a:r>
              <a:rPr lang="da-DK" sz="2400" b="1" dirty="0"/>
              <a:t>) , der </a:t>
            </a:r>
            <a:r>
              <a:rPr lang="el-GR" sz="2400" b="1" i="1" dirty="0"/>
              <a:t>ϵ</a:t>
            </a:r>
            <a:r>
              <a:rPr lang="da-DK" sz="2400" b="1" i="1" dirty="0"/>
              <a:t>&gt;0</a:t>
            </a:r>
            <a:endParaRPr lang="da-DK" sz="2400" b="1" dirty="0"/>
          </a:p>
          <a:p>
            <a:pPr marL="0" indent="0">
              <a:buNone/>
            </a:pPr>
            <a:r>
              <a:rPr lang="da-DK" sz="2000" i="1" dirty="0"/>
              <a:t>Dette giver os en konklusjon som stadig kan se noget kompliceret ud</a:t>
            </a:r>
          </a:p>
          <a:p>
            <a:pPr marL="457200" indent="-457200">
              <a:buFont typeface="+mj-lt"/>
              <a:buAutoNum type="arabicPeriod" startAt="4"/>
            </a:pPr>
            <a:r>
              <a:rPr lang="da-DK" sz="2000" dirty="0"/>
              <a:t>Forenkl konklusionen af teoremet gennem at indsætte værdier for a, b, og f(n)</a:t>
            </a:r>
          </a:p>
        </p:txBody>
      </p:sp>
      <p:pic>
        <p:nvPicPr>
          <p:cNvPr id="7" name="Picture 6"/>
          <p:cNvPicPr>
            <a:picLocks noChangeAspect="1"/>
          </p:cNvPicPr>
          <p:nvPr/>
        </p:nvPicPr>
        <p:blipFill rotWithShape="1">
          <a:blip r:embed="rId4"/>
          <a:srcRect l="6809" t="19419" r="37442" b="66089"/>
          <a:stretch/>
        </p:blipFill>
        <p:spPr>
          <a:xfrm>
            <a:off x="5542768" y="2088678"/>
            <a:ext cx="4096012" cy="638828"/>
          </a:xfrm>
          <a:prstGeom prst="rect">
            <a:avLst/>
          </a:prstGeom>
        </p:spPr>
      </p:pic>
    </p:spTree>
    <p:extLst>
      <p:ext uri="{BB962C8B-B14F-4D97-AF65-F5344CB8AC3E}">
        <p14:creationId xmlns:p14="http://schemas.microsoft.com/office/powerpoint/2010/main" val="53907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44</a:t>
            </a:fld>
            <a:endParaRPr lang="en-US" dirty="0"/>
          </a:p>
        </p:txBody>
      </p:sp>
      <p:sp>
        <p:nvSpPr>
          <p:cNvPr id="3" name="Title 2"/>
          <p:cNvSpPr>
            <a:spLocks noGrp="1"/>
          </p:cNvSpPr>
          <p:nvPr>
            <p:ph type="title"/>
          </p:nvPr>
        </p:nvSpPr>
        <p:spPr/>
        <p:txBody>
          <a:bodyPr/>
          <a:lstStyle/>
          <a:p>
            <a:r>
              <a:rPr lang="da-DK" dirty="0"/>
              <a:t>Eksempel 1</a:t>
            </a:r>
          </a:p>
        </p:txBody>
      </p:sp>
      <p:pic>
        <p:nvPicPr>
          <p:cNvPr id="5" name="Picture 4"/>
          <p:cNvPicPr>
            <a:picLocks noChangeAspect="1"/>
          </p:cNvPicPr>
          <p:nvPr/>
        </p:nvPicPr>
        <p:blipFill rotWithShape="1">
          <a:blip r:embed="rId2"/>
          <a:srcRect l="5814" t="20284" r="58654" b="68769"/>
          <a:stretch/>
        </p:blipFill>
        <p:spPr>
          <a:xfrm>
            <a:off x="3575785" y="2225355"/>
            <a:ext cx="3455469" cy="500513"/>
          </a:xfrm>
          <a:prstGeom prst="rect">
            <a:avLst/>
          </a:prstGeom>
        </p:spPr>
      </p:pic>
      <p:pic>
        <p:nvPicPr>
          <p:cNvPr id="6" name="Picture 5"/>
          <p:cNvPicPr>
            <a:picLocks noChangeAspect="1"/>
          </p:cNvPicPr>
          <p:nvPr/>
        </p:nvPicPr>
        <p:blipFill rotWithShape="1">
          <a:blip r:embed="rId2"/>
          <a:srcRect l="25823" t="951" r="41020" b="87681"/>
          <a:stretch/>
        </p:blipFill>
        <p:spPr>
          <a:xfrm>
            <a:off x="3575785" y="1468677"/>
            <a:ext cx="3224464" cy="519764"/>
          </a:xfrm>
          <a:prstGeom prst="rect">
            <a:avLst/>
          </a:prstGeom>
        </p:spPr>
      </p:pic>
      <p:pic>
        <p:nvPicPr>
          <p:cNvPr id="7" name="Picture 6"/>
          <p:cNvPicPr>
            <a:picLocks noChangeAspect="1"/>
          </p:cNvPicPr>
          <p:nvPr/>
        </p:nvPicPr>
        <p:blipFill rotWithShape="1">
          <a:blip r:embed="rId2"/>
          <a:srcRect l="4939" t="87108" r="52502" b="2207"/>
          <a:stretch/>
        </p:blipFill>
        <p:spPr>
          <a:xfrm>
            <a:off x="4057047" y="5014762"/>
            <a:ext cx="4138864" cy="488538"/>
          </a:xfrm>
          <a:prstGeom prst="rect">
            <a:avLst/>
          </a:prstGeom>
        </p:spPr>
      </p:pic>
      <p:pic>
        <p:nvPicPr>
          <p:cNvPr id="8" name="Picture 7"/>
          <p:cNvPicPr>
            <a:picLocks noChangeAspect="1"/>
          </p:cNvPicPr>
          <p:nvPr/>
        </p:nvPicPr>
        <p:blipFill rotWithShape="1">
          <a:blip r:embed="rId2"/>
          <a:srcRect l="51177" t="20564" r="6364" b="69119"/>
          <a:stretch/>
        </p:blipFill>
        <p:spPr>
          <a:xfrm>
            <a:off x="4735630" y="2694825"/>
            <a:ext cx="4129238" cy="471639"/>
          </a:xfrm>
          <a:prstGeom prst="rect">
            <a:avLst/>
          </a:prstGeom>
        </p:spPr>
      </p:pic>
      <p:pic>
        <p:nvPicPr>
          <p:cNvPr id="9" name="Picture 8"/>
          <p:cNvPicPr>
            <a:picLocks noChangeAspect="1"/>
          </p:cNvPicPr>
          <p:nvPr/>
        </p:nvPicPr>
        <p:blipFill rotWithShape="1">
          <a:blip r:embed="rId2"/>
          <a:srcRect l="17921" t="39512" r="34571" b="47646"/>
          <a:stretch/>
        </p:blipFill>
        <p:spPr>
          <a:xfrm>
            <a:off x="3575785" y="3360886"/>
            <a:ext cx="4620126" cy="587142"/>
          </a:xfrm>
          <a:prstGeom prst="rect">
            <a:avLst/>
          </a:prstGeom>
        </p:spPr>
      </p:pic>
      <p:pic>
        <p:nvPicPr>
          <p:cNvPr id="10" name="Picture 9"/>
          <p:cNvPicPr>
            <a:picLocks noChangeAspect="1"/>
          </p:cNvPicPr>
          <p:nvPr/>
        </p:nvPicPr>
        <p:blipFill rotWithShape="1">
          <a:blip r:embed="rId2"/>
          <a:srcRect l="29188" t="58845" r="51292" b="30469"/>
          <a:stretch/>
        </p:blipFill>
        <p:spPr>
          <a:xfrm>
            <a:off x="3575785" y="4178788"/>
            <a:ext cx="1898258" cy="488538"/>
          </a:xfrm>
          <a:prstGeom prst="rect">
            <a:avLst/>
          </a:prstGeom>
        </p:spPr>
      </p:pic>
      <p:sp>
        <p:nvSpPr>
          <p:cNvPr id="11" name="Text Placeholder 3"/>
          <p:cNvSpPr>
            <a:spLocks noGrp="1"/>
          </p:cNvSpPr>
          <p:nvPr>
            <p:ph type="body" sz="quarter" idx="12"/>
          </p:nvPr>
        </p:nvSpPr>
        <p:spPr>
          <a:xfrm>
            <a:off x="587375" y="1472665"/>
            <a:ext cx="10752512" cy="4296368"/>
          </a:xfrm>
        </p:spPr>
        <p:txBody>
          <a:bodyPr>
            <a:normAutofit/>
          </a:bodyPr>
          <a:lstStyle/>
          <a:p>
            <a:r>
              <a:rPr lang="da-DK" dirty="0"/>
              <a:t>Vi har</a:t>
            </a:r>
          </a:p>
          <a:p>
            <a:endParaRPr lang="da-DK" dirty="0"/>
          </a:p>
          <a:p>
            <a:r>
              <a:rPr lang="da-DK" dirty="0"/>
              <a:t>Altså en </a:t>
            </a:r>
            <a:r>
              <a:rPr lang="da-DK" dirty="0" err="1"/>
              <a:t>recursion</a:t>
            </a:r>
            <a:r>
              <a:rPr lang="da-DK" dirty="0"/>
              <a:t> på formen</a:t>
            </a:r>
          </a:p>
          <a:p>
            <a:pPr lvl="1"/>
            <a:r>
              <a:rPr lang="da-DK" dirty="0"/>
              <a:t>Der:</a:t>
            </a:r>
          </a:p>
          <a:p>
            <a:pPr lvl="1"/>
            <a:endParaRPr lang="da-DK" dirty="0"/>
          </a:p>
          <a:p>
            <a:r>
              <a:rPr lang="da-DK" dirty="0"/>
              <a:t>Vi indsætter og forenkler:</a:t>
            </a:r>
          </a:p>
          <a:p>
            <a:endParaRPr lang="da-DK" dirty="0"/>
          </a:p>
          <a:p>
            <a:r>
              <a:rPr lang="da-DK" dirty="0"/>
              <a:t>Vi undersøger f(n):</a:t>
            </a:r>
          </a:p>
          <a:p>
            <a:pPr marL="0" indent="0">
              <a:buNone/>
            </a:pPr>
            <a:endParaRPr lang="da-DK" dirty="0"/>
          </a:p>
          <a:p>
            <a:r>
              <a:rPr lang="da-DK" dirty="0"/>
              <a:t>Dette er </a:t>
            </a:r>
            <a:r>
              <a:rPr lang="da-DK" b="1" dirty="0"/>
              <a:t>Case 1</a:t>
            </a:r>
            <a:r>
              <a:rPr lang="da-DK" dirty="0"/>
              <a:t> i teoremet! Altså:</a:t>
            </a:r>
          </a:p>
        </p:txBody>
      </p:sp>
      <p:sp>
        <p:nvSpPr>
          <p:cNvPr id="4" name="Rectangle 3">
            <a:extLst>
              <a:ext uri="{FF2B5EF4-FFF2-40B4-BE49-F238E27FC236}">
                <a16:creationId xmlns:a16="http://schemas.microsoft.com/office/drawing/2014/main" id="{A5907174-0A0D-4DC7-9BB8-161F1037B8B5}"/>
              </a:ext>
            </a:extLst>
          </p:cNvPr>
          <p:cNvSpPr/>
          <p:nvPr/>
        </p:nvSpPr>
        <p:spPr>
          <a:xfrm>
            <a:off x="4621427" y="3195338"/>
            <a:ext cx="1272746" cy="746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a:extLst>
              <a:ext uri="{FF2B5EF4-FFF2-40B4-BE49-F238E27FC236}">
                <a16:creationId xmlns:a16="http://schemas.microsoft.com/office/drawing/2014/main" id="{47D14BA2-360D-40E5-B86C-5A34C2013E67}"/>
              </a:ext>
            </a:extLst>
          </p:cNvPr>
          <p:cNvSpPr/>
          <p:nvPr/>
        </p:nvSpPr>
        <p:spPr>
          <a:xfrm>
            <a:off x="6297829" y="3166464"/>
            <a:ext cx="1079155" cy="746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a:extLst>
              <a:ext uri="{FF2B5EF4-FFF2-40B4-BE49-F238E27FC236}">
                <a16:creationId xmlns:a16="http://schemas.microsoft.com/office/drawing/2014/main" id="{88DE34A6-D87E-4A8B-A089-437BDB5994D9}"/>
              </a:ext>
            </a:extLst>
          </p:cNvPr>
          <p:cNvSpPr/>
          <p:nvPr/>
        </p:nvSpPr>
        <p:spPr>
          <a:xfrm>
            <a:off x="7728047" y="3254305"/>
            <a:ext cx="1079155" cy="746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6" name="Picture 15">
            <a:extLst>
              <a:ext uri="{FF2B5EF4-FFF2-40B4-BE49-F238E27FC236}">
                <a16:creationId xmlns:a16="http://schemas.microsoft.com/office/drawing/2014/main" id="{EE183AEC-ABC4-4DFB-BB24-FE4EA5711180}"/>
              </a:ext>
            </a:extLst>
          </p:cNvPr>
          <p:cNvPicPr>
            <a:picLocks noChangeAspect="1"/>
          </p:cNvPicPr>
          <p:nvPr/>
        </p:nvPicPr>
        <p:blipFill rotWithShape="1">
          <a:blip r:embed="rId2"/>
          <a:srcRect l="71384" t="57885" r="144" b="27681"/>
          <a:stretch/>
        </p:blipFill>
        <p:spPr>
          <a:xfrm>
            <a:off x="5923587" y="4169336"/>
            <a:ext cx="2768868" cy="659903"/>
          </a:xfrm>
          <a:prstGeom prst="rect">
            <a:avLst/>
          </a:prstGeom>
        </p:spPr>
      </p:pic>
      <p:sp>
        <p:nvSpPr>
          <p:cNvPr id="18" name="TextBox 17">
            <a:extLst>
              <a:ext uri="{FF2B5EF4-FFF2-40B4-BE49-F238E27FC236}">
                <a16:creationId xmlns:a16="http://schemas.microsoft.com/office/drawing/2014/main" id="{7D347960-3CAA-43E7-A6F0-94B658067728}"/>
              </a:ext>
            </a:extLst>
          </p:cNvPr>
          <p:cNvSpPr txBox="1"/>
          <p:nvPr/>
        </p:nvSpPr>
        <p:spPr>
          <a:xfrm>
            <a:off x="5093163" y="3562499"/>
            <a:ext cx="2310248" cy="1846659"/>
          </a:xfrm>
          <a:prstGeom prst="rect">
            <a:avLst/>
          </a:prstGeom>
          <a:noFill/>
        </p:spPr>
        <p:txBody>
          <a:bodyPr wrap="square">
            <a:spAutoFit/>
          </a:bodyPr>
          <a:lstStyle/>
          <a:p>
            <a:pPr marL="338138" lvl="1"/>
            <a:endParaRPr lang="da-DK" b="1" dirty="0"/>
          </a:p>
          <a:p>
            <a:pPr marL="338138" lvl="1"/>
            <a:r>
              <a:rPr lang="da-DK" sz="3200" b="1" dirty="0"/>
              <a:t>O(n</a:t>
            </a:r>
            <a:r>
              <a:rPr lang="da-DK" sz="3200" b="1" baseline="30000" dirty="0"/>
              <a:t> 2 </a:t>
            </a:r>
            <a:r>
              <a:rPr lang="da-DK" sz="3200" b="1" i="1" baseline="30000" dirty="0"/>
              <a:t>- </a:t>
            </a:r>
            <a:r>
              <a:rPr lang="el-GR" sz="3200" b="1" i="1" baseline="30000" dirty="0"/>
              <a:t>ϵ</a:t>
            </a:r>
            <a:r>
              <a:rPr lang="da-DK" sz="3200" b="1" dirty="0"/>
              <a:t>)</a:t>
            </a:r>
            <a:endParaRPr lang="da-DK" sz="3200" dirty="0"/>
          </a:p>
          <a:p>
            <a:pPr marL="338138" lvl="1"/>
            <a:r>
              <a:rPr lang="el-GR" sz="3200" b="1" dirty="0"/>
              <a:t>Θ(</a:t>
            </a:r>
            <a:r>
              <a:rPr lang="da-DK" sz="3200" b="1" i="1" dirty="0"/>
              <a:t>n</a:t>
            </a:r>
            <a:r>
              <a:rPr lang="da-DK" sz="3200" b="1" baseline="30000" dirty="0"/>
              <a:t>2</a:t>
            </a:r>
            <a:r>
              <a:rPr lang="da-DK" sz="3200" b="1" dirty="0"/>
              <a:t>)</a:t>
            </a:r>
          </a:p>
          <a:p>
            <a:pPr marL="338138" lvl="1"/>
            <a:r>
              <a:rPr lang="el-GR" sz="3200" b="1" dirty="0"/>
              <a:t>Ω(</a:t>
            </a:r>
            <a:r>
              <a:rPr lang="da-DK" sz="3200" b="1" i="1" dirty="0"/>
              <a:t>n </a:t>
            </a:r>
            <a:r>
              <a:rPr lang="da-DK" sz="3200" b="1" baseline="30000" dirty="0"/>
              <a:t>2  +</a:t>
            </a:r>
            <a:r>
              <a:rPr lang="el-GR" sz="3200" b="1" i="1" baseline="30000" dirty="0"/>
              <a:t> ϵ</a:t>
            </a:r>
            <a:r>
              <a:rPr lang="da-DK" sz="3200" b="1" baseline="30000" dirty="0"/>
              <a:t> </a:t>
            </a:r>
            <a:r>
              <a:rPr lang="da-DK" sz="3200" b="1" dirty="0"/>
              <a:t>)</a:t>
            </a:r>
            <a:endParaRPr lang="da-DK" sz="3200" dirty="0"/>
          </a:p>
        </p:txBody>
      </p:sp>
      <p:sp>
        <p:nvSpPr>
          <p:cNvPr id="19" name="Rectangle 18">
            <a:extLst>
              <a:ext uri="{FF2B5EF4-FFF2-40B4-BE49-F238E27FC236}">
                <a16:creationId xmlns:a16="http://schemas.microsoft.com/office/drawing/2014/main" id="{D31267A7-792A-49B5-BB78-6B2FCABAC06B}"/>
              </a:ext>
            </a:extLst>
          </p:cNvPr>
          <p:cNvSpPr/>
          <p:nvPr/>
        </p:nvSpPr>
        <p:spPr>
          <a:xfrm>
            <a:off x="5450018" y="3859902"/>
            <a:ext cx="1789040" cy="1549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Rectangle 20">
            <a:extLst>
              <a:ext uri="{FF2B5EF4-FFF2-40B4-BE49-F238E27FC236}">
                <a16:creationId xmlns:a16="http://schemas.microsoft.com/office/drawing/2014/main" id="{46E6C07E-7D84-4163-84F2-361D49E915F2}"/>
              </a:ext>
            </a:extLst>
          </p:cNvPr>
          <p:cNvSpPr/>
          <p:nvPr/>
        </p:nvSpPr>
        <p:spPr>
          <a:xfrm>
            <a:off x="5450018" y="2694825"/>
            <a:ext cx="310702"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Rectangle 21">
            <a:extLst>
              <a:ext uri="{FF2B5EF4-FFF2-40B4-BE49-F238E27FC236}">
                <a16:creationId xmlns:a16="http://schemas.microsoft.com/office/drawing/2014/main" id="{ECEBB558-C8FB-4993-84C2-22B53B305811}"/>
              </a:ext>
            </a:extLst>
          </p:cNvPr>
          <p:cNvSpPr/>
          <p:nvPr/>
        </p:nvSpPr>
        <p:spPr>
          <a:xfrm>
            <a:off x="6514556" y="2684918"/>
            <a:ext cx="310702"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a:extLst>
              <a:ext uri="{FF2B5EF4-FFF2-40B4-BE49-F238E27FC236}">
                <a16:creationId xmlns:a16="http://schemas.microsoft.com/office/drawing/2014/main" id="{9DFABE72-7CD7-4962-97A6-B74D3EB0B342}"/>
              </a:ext>
            </a:extLst>
          </p:cNvPr>
          <p:cNvSpPr/>
          <p:nvPr/>
        </p:nvSpPr>
        <p:spPr>
          <a:xfrm>
            <a:off x="8554166" y="2672012"/>
            <a:ext cx="544114"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73778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xit"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xEl>
                                              <p:pRg st="9" end="9"/>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4" grpId="0" animBg="1"/>
      <p:bldP spid="12" grpId="0" animBg="1"/>
      <p:bldP spid="13" grpId="0" animBg="1"/>
      <p:bldP spid="18" grpId="0"/>
      <p:bldP spid="19" grpId="0" animBg="1"/>
      <p:bldP spid="21" grpId="0" animBg="1"/>
      <p:bldP spid="22"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45</a:t>
            </a:fld>
            <a:endParaRPr lang="en-US" dirty="0"/>
          </a:p>
        </p:txBody>
      </p:sp>
      <p:sp>
        <p:nvSpPr>
          <p:cNvPr id="3" name="Title 2"/>
          <p:cNvSpPr>
            <a:spLocks noGrp="1"/>
          </p:cNvSpPr>
          <p:nvPr>
            <p:ph type="title"/>
          </p:nvPr>
        </p:nvSpPr>
        <p:spPr/>
        <p:txBody>
          <a:bodyPr/>
          <a:lstStyle/>
          <a:p>
            <a:r>
              <a:rPr lang="da-DK" dirty="0"/>
              <a:t>Eksempel 2</a:t>
            </a:r>
          </a:p>
        </p:txBody>
      </p:sp>
      <p:pic>
        <p:nvPicPr>
          <p:cNvPr id="5" name="Picture 4"/>
          <p:cNvPicPr>
            <a:picLocks noChangeAspect="1"/>
          </p:cNvPicPr>
          <p:nvPr/>
        </p:nvPicPr>
        <p:blipFill rotWithShape="1">
          <a:blip r:embed="rId2"/>
          <a:srcRect l="5952" t="88425" r="42719"/>
          <a:stretch/>
        </p:blipFill>
        <p:spPr>
          <a:xfrm>
            <a:off x="4081111" y="4996675"/>
            <a:ext cx="4928135" cy="523704"/>
          </a:xfrm>
          <a:prstGeom prst="rect">
            <a:avLst/>
          </a:prstGeom>
        </p:spPr>
      </p:pic>
      <p:sp>
        <p:nvSpPr>
          <p:cNvPr id="6" name="Text Placeholder 3"/>
          <p:cNvSpPr>
            <a:spLocks noGrp="1"/>
          </p:cNvSpPr>
          <p:nvPr>
            <p:ph type="body" sz="quarter" idx="12"/>
          </p:nvPr>
        </p:nvSpPr>
        <p:spPr>
          <a:xfrm>
            <a:off x="587375" y="1472665"/>
            <a:ext cx="10752512" cy="4296368"/>
          </a:xfrm>
        </p:spPr>
        <p:txBody>
          <a:bodyPr>
            <a:normAutofit/>
          </a:bodyPr>
          <a:lstStyle/>
          <a:p>
            <a:r>
              <a:rPr lang="da-DK" dirty="0"/>
              <a:t>Vi har</a:t>
            </a:r>
          </a:p>
          <a:p>
            <a:endParaRPr lang="da-DK" dirty="0"/>
          </a:p>
          <a:p>
            <a:r>
              <a:rPr lang="da-DK" dirty="0"/>
              <a:t>Altså en </a:t>
            </a:r>
            <a:r>
              <a:rPr lang="da-DK" dirty="0" err="1"/>
              <a:t>recursion</a:t>
            </a:r>
            <a:r>
              <a:rPr lang="da-DK" dirty="0"/>
              <a:t> på formen</a:t>
            </a:r>
          </a:p>
          <a:p>
            <a:pPr lvl="1"/>
            <a:r>
              <a:rPr lang="da-DK" dirty="0"/>
              <a:t>Der:</a:t>
            </a:r>
          </a:p>
          <a:p>
            <a:pPr lvl="1"/>
            <a:endParaRPr lang="da-DK" dirty="0"/>
          </a:p>
          <a:p>
            <a:r>
              <a:rPr lang="da-DK" dirty="0"/>
              <a:t>Vi indsætter og forenkler:</a:t>
            </a:r>
          </a:p>
          <a:p>
            <a:endParaRPr lang="da-DK" dirty="0"/>
          </a:p>
          <a:p>
            <a:r>
              <a:rPr lang="da-DK" dirty="0"/>
              <a:t>Vi undersøger f(n):</a:t>
            </a:r>
          </a:p>
          <a:p>
            <a:pPr marL="0" indent="0">
              <a:buNone/>
            </a:pPr>
            <a:endParaRPr lang="da-DK" dirty="0"/>
          </a:p>
          <a:p>
            <a:r>
              <a:rPr lang="da-DK" dirty="0"/>
              <a:t>Dette er </a:t>
            </a:r>
            <a:r>
              <a:rPr lang="da-DK" b="1" dirty="0"/>
              <a:t>Case 2</a:t>
            </a:r>
            <a:r>
              <a:rPr lang="da-DK" dirty="0"/>
              <a:t> i teoremet! Altså:</a:t>
            </a:r>
          </a:p>
        </p:txBody>
      </p:sp>
      <p:pic>
        <p:nvPicPr>
          <p:cNvPr id="7" name="Picture 6"/>
          <p:cNvPicPr>
            <a:picLocks noChangeAspect="1"/>
          </p:cNvPicPr>
          <p:nvPr/>
        </p:nvPicPr>
        <p:blipFill rotWithShape="1">
          <a:blip r:embed="rId2"/>
          <a:srcRect l="26364" t="1051" r="40152" b="89162"/>
          <a:stretch/>
        </p:blipFill>
        <p:spPr>
          <a:xfrm>
            <a:off x="3647975" y="1458992"/>
            <a:ext cx="3214838" cy="442762"/>
          </a:xfrm>
          <a:prstGeom prst="rect">
            <a:avLst/>
          </a:prstGeom>
        </p:spPr>
      </p:pic>
      <p:pic>
        <p:nvPicPr>
          <p:cNvPr id="8" name="Picture 7"/>
          <p:cNvPicPr>
            <a:picLocks noChangeAspect="1"/>
          </p:cNvPicPr>
          <p:nvPr/>
        </p:nvPicPr>
        <p:blipFill rotWithShape="1">
          <a:blip r:embed="rId2"/>
          <a:srcRect l="52791" t="21262" r="1595" b="70441"/>
          <a:stretch/>
        </p:blipFill>
        <p:spPr>
          <a:xfrm>
            <a:off x="3647975" y="2759357"/>
            <a:ext cx="4379495" cy="375385"/>
          </a:xfrm>
          <a:prstGeom prst="rect">
            <a:avLst/>
          </a:prstGeom>
        </p:spPr>
      </p:pic>
      <p:pic>
        <p:nvPicPr>
          <p:cNvPr id="9" name="Picture 8"/>
          <p:cNvPicPr>
            <a:picLocks noChangeAspect="1"/>
          </p:cNvPicPr>
          <p:nvPr/>
        </p:nvPicPr>
        <p:blipFill rotWithShape="1">
          <a:blip r:embed="rId2"/>
          <a:srcRect l="6291" t="20411" r="57418" b="68595"/>
          <a:stretch/>
        </p:blipFill>
        <p:spPr>
          <a:xfrm>
            <a:off x="3647975" y="2248258"/>
            <a:ext cx="3484346" cy="497389"/>
          </a:xfrm>
          <a:prstGeom prst="rect">
            <a:avLst/>
          </a:prstGeom>
        </p:spPr>
      </p:pic>
      <p:pic>
        <p:nvPicPr>
          <p:cNvPr id="10" name="Picture 9"/>
          <p:cNvPicPr>
            <a:picLocks noChangeAspect="1"/>
          </p:cNvPicPr>
          <p:nvPr/>
        </p:nvPicPr>
        <p:blipFill rotWithShape="1">
          <a:blip r:embed="rId2"/>
          <a:srcRect l="18906" t="38570" r="39189" b="48878"/>
          <a:stretch/>
        </p:blipFill>
        <p:spPr>
          <a:xfrm>
            <a:off x="3647975" y="3284945"/>
            <a:ext cx="4023360" cy="567890"/>
          </a:xfrm>
          <a:prstGeom prst="rect">
            <a:avLst/>
          </a:prstGeom>
        </p:spPr>
      </p:pic>
      <p:pic>
        <p:nvPicPr>
          <p:cNvPr id="11" name="Picture 10"/>
          <p:cNvPicPr>
            <a:picLocks noChangeAspect="1"/>
          </p:cNvPicPr>
          <p:nvPr/>
        </p:nvPicPr>
        <p:blipFill rotWithShape="1">
          <a:blip r:embed="rId2"/>
          <a:srcRect l="30529" t="59421" r="21952" b="28665"/>
          <a:stretch/>
        </p:blipFill>
        <p:spPr>
          <a:xfrm>
            <a:off x="3556535" y="4209005"/>
            <a:ext cx="4562374" cy="539016"/>
          </a:xfrm>
          <a:prstGeom prst="rect">
            <a:avLst/>
          </a:prstGeom>
        </p:spPr>
      </p:pic>
      <p:sp>
        <p:nvSpPr>
          <p:cNvPr id="12" name="Rectangle 11">
            <a:extLst>
              <a:ext uri="{FF2B5EF4-FFF2-40B4-BE49-F238E27FC236}">
                <a16:creationId xmlns:a16="http://schemas.microsoft.com/office/drawing/2014/main" id="{DD932DE7-4B81-446F-A7BB-8F4873CBEF42}"/>
              </a:ext>
            </a:extLst>
          </p:cNvPr>
          <p:cNvSpPr/>
          <p:nvPr/>
        </p:nvSpPr>
        <p:spPr>
          <a:xfrm>
            <a:off x="4379208" y="2694825"/>
            <a:ext cx="603398"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a:extLst>
              <a:ext uri="{FF2B5EF4-FFF2-40B4-BE49-F238E27FC236}">
                <a16:creationId xmlns:a16="http://schemas.microsoft.com/office/drawing/2014/main" id="{F73DE79E-3B19-4ECC-8AAB-0126E8FE7CBF}"/>
              </a:ext>
            </a:extLst>
          </p:cNvPr>
          <p:cNvSpPr/>
          <p:nvPr/>
        </p:nvSpPr>
        <p:spPr>
          <a:xfrm>
            <a:off x="5418057" y="2745647"/>
            <a:ext cx="677942"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a:extLst>
              <a:ext uri="{FF2B5EF4-FFF2-40B4-BE49-F238E27FC236}">
                <a16:creationId xmlns:a16="http://schemas.microsoft.com/office/drawing/2014/main" id="{689AC716-26B3-404B-8245-BAED605570B1}"/>
              </a:ext>
            </a:extLst>
          </p:cNvPr>
          <p:cNvSpPr/>
          <p:nvPr/>
        </p:nvSpPr>
        <p:spPr>
          <a:xfrm>
            <a:off x="7779418" y="2701863"/>
            <a:ext cx="955431"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a:extLst>
              <a:ext uri="{FF2B5EF4-FFF2-40B4-BE49-F238E27FC236}">
                <a16:creationId xmlns:a16="http://schemas.microsoft.com/office/drawing/2014/main" id="{E03FDCE5-680E-40E9-B28D-4CF62D445742}"/>
              </a:ext>
            </a:extLst>
          </p:cNvPr>
          <p:cNvSpPr/>
          <p:nvPr/>
        </p:nvSpPr>
        <p:spPr>
          <a:xfrm>
            <a:off x="4982606" y="3314928"/>
            <a:ext cx="1113393"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a:extLst>
              <a:ext uri="{FF2B5EF4-FFF2-40B4-BE49-F238E27FC236}">
                <a16:creationId xmlns:a16="http://schemas.microsoft.com/office/drawing/2014/main" id="{4EC54AB5-16F2-4BB1-9BDC-CE396ED581B0}"/>
              </a:ext>
            </a:extLst>
          </p:cNvPr>
          <p:cNvSpPr/>
          <p:nvPr/>
        </p:nvSpPr>
        <p:spPr>
          <a:xfrm>
            <a:off x="6541367" y="3314928"/>
            <a:ext cx="446173"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Rectangle 16">
            <a:extLst>
              <a:ext uri="{FF2B5EF4-FFF2-40B4-BE49-F238E27FC236}">
                <a16:creationId xmlns:a16="http://schemas.microsoft.com/office/drawing/2014/main" id="{8AA555A6-EAC3-43F7-9048-780930B1C690}"/>
              </a:ext>
            </a:extLst>
          </p:cNvPr>
          <p:cNvSpPr/>
          <p:nvPr/>
        </p:nvSpPr>
        <p:spPr>
          <a:xfrm>
            <a:off x="7310686" y="3333070"/>
            <a:ext cx="446173"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a:extLst>
              <a:ext uri="{FF2B5EF4-FFF2-40B4-BE49-F238E27FC236}">
                <a16:creationId xmlns:a16="http://schemas.microsoft.com/office/drawing/2014/main" id="{02132582-3591-4777-BA01-D156B331DBDB}"/>
              </a:ext>
            </a:extLst>
          </p:cNvPr>
          <p:cNvSpPr/>
          <p:nvPr/>
        </p:nvSpPr>
        <p:spPr>
          <a:xfrm>
            <a:off x="4633948" y="4240727"/>
            <a:ext cx="446173"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Rectangle 20">
            <a:extLst>
              <a:ext uri="{FF2B5EF4-FFF2-40B4-BE49-F238E27FC236}">
                <a16:creationId xmlns:a16="http://schemas.microsoft.com/office/drawing/2014/main" id="{3677C947-075E-4FFB-8969-51D6BC0AD43F}"/>
              </a:ext>
            </a:extLst>
          </p:cNvPr>
          <p:cNvSpPr/>
          <p:nvPr/>
        </p:nvSpPr>
        <p:spPr>
          <a:xfrm>
            <a:off x="5418057" y="4240727"/>
            <a:ext cx="1444756"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TextBox 18">
            <a:extLst>
              <a:ext uri="{FF2B5EF4-FFF2-40B4-BE49-F238E27FC236}">
                <a16:creationId xmlns:a16="http://schemas.microsoft.com/office/drawing/2014/main" id="{A37BABE7-E775-4F36-B445-32375FAEF559}"/>
              </a:ext>
            </a:extLst>
          </p:cNvPr>
          <p:cNvSpPr txBox="1"/>
          <p:nvPr/>
        </p:nvSpPr>
        <p:spPr>
          <a:xfrm>
            <a:off x="5000714" y="3429000"/>
            <a:ext cx="2310248" cy="1846659"/>
          </a:xfrm>
          <a:prstGeom prst="rect">
            <a:avLst/>
          </a:prstGeom>
          <a:noFill/>
        </p:spPr>
        <p:txBody>
          <a:bodyPr wrap="square">
            <a:spAutoFit/>
          </a:bodyPr>
          <a:lstStyle/>
          <a:p>
            <a:pPr marL="338138" lvl="1"/>
            <a:endParaRPr lang="da-DK" b="1" dirty="0"/>
          </a:p>
          <a:p>
            <a:pPr marL="338138" lvl="1"/>
            <a:r>
              <a:rPr lang="da-DK" sz="3200" b="1" dirty="0"/>
              <a:t>O(n</a:t>
            </a:r>
            <a:r>
              <a:rPr lang="da-DK" sz="3200" b="1" baseline="30000" dirty="0"/>
              <a:t> 0 </a:t>
            </a:r>
            <a:r>
              <a:rPr lang="da-DK" sz="3200" b="1" i="1" baseline="30000" dirty="0"/>
              <a:t>- </a:t>
            </a:r>
            <a:r>
              <a:rPr lang="el-GR" sz="3200" b="1" i="1" baseline="30000" dirty="0"/>
              <a:t>ϵ</a:t>
            </a:r>
            <a:r>
              <a:rPr lang="da-DK" sz="3200" b="1" dirty="0"/>
              <a:t>)</a:t>
            </a:r>
            <a:endParaRPr lang="da-DK" sz="3200" dirty="0"/>
          </a:p>
          <a:p>
            <a:pPr marL="338138" lvl="1"/>
            <a:r>
              <a:rPr lang="el-GR" sz="3200" b="1" dirty="0"/>
              <a:t>Θ(</a:t>
            </a:r>
            <a:r>
              <a:rPr lang="da-DK" sz="3200" b="1" i="1" dirty="0"/>
              <a:t>n</a:t>
            </a:r>
            <a:r>
              <a:rPr lang="da-DK" sz="3200" b="1" baseline="30000" dirty="0"/>
              <a:t>0</a:t>
            </a:r>
            <a:r>
              <a:rPr lang="da-DK" sz="3200" b="1" dirty="0"/>
              <a:t>)</a:t>
            </a:r>
          </a:p>
          <a:p>
            <a:pPr marL="338138" lvl="1"/>
            <a:r>
              <a:rPr lang="el-GR" sz="3200" b="1" dirty="0"/>
              <a:t>Ω(</a:t>
            </a:r>
            <a:r>
              <a:rPr lang="da-DK" sz="3200" b="1" i="1" dirty="0"/>
              <a:t>n</a:t>
            </a:r>
            <a:r>
              <a:rPr lang="da-DK" sz="3200" b="1" baseline="30000" dirty="0"/>
              <a:t>0  +</a:t>
            </a:r>
            <a:r>
              <a:rPr lang="el-GR" sz="3200" b="1" i="1" baseline="30000" dirty="0"/>
              <a:t> ϵ</a:t>
            </a:r>
            <a:r>
              <a:rPr lang="da-DK" sz="3200" b="1" baseline="30000" dirty="0"/>
              <a:t> </a:t>
            </a:r>
            <a:r>
              <a:rPr lang="da-DK" sz="3200" b="1" dirty="0"/>
              <a:t>)</a:t>
            </a:r>
            <a:endParaRPr lang="da-DK" sz="3200" dirty="0"/>
          </a:p>
        </p:txBody>
      </p:sp>
      <p:sp>
        <p:nvSpPr>
          <p:cNvPr id="20" name="Rectangle 19">
            <a:extLst>
              <a:ext uri="{FF2B5EF4-FFF2-40B4-BE49-F238E27FC236}">
                <a16:creationId xmlns:a16="http://schemas.microsoft.com/office/drawing/2014/main" id="{1B5A9EDD-84D9-4D34-8765-13F768C91F92}"/>
              </a:ext>
            </a:extLst>
          </p:cNvPr>
          <p:cNvSpPr/>
          <p:nvPr/>
        </p:nvSpPr>
        <p:spPr>
          <a:xfrm>
            <a:off x="5407891" y="3740076"/>
            <a:ext cx="1719412" cy="1549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Rectangle 21">
            <a:extLst>
              <a:ext uri="{FF2B5EF4-FFF2-40B4-BE49-F238E27FC236}">
                <a16:creationId xmlns:a16="http://schemas.microsoft.com/office/drawing/2014/main" id="{AC69E029-0037-4690-A796-EDC8E546A5B9}"/>
              </a:ext>
            </a:extLst>
          </p:cNvPr>
          <p:cNvSpPr/>
          <p:nvPr/>
        </p:nvSpPr>
        <p:spPr>
          <a:xfrm>
            <a:off x="7231555" y="4200096"/>
            <a:ext cx="817726"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41539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5" grpId="0" animBg="1"/>
      <p:bldP spid="16" grpId="0" animBg="1"/>
      <p:bldP spid="17" grpId="0" animBg="1"/>
      <p:bldP spid="18" grpId="0" animBg="1"/>
      <p:bldP spid="21" grpId="0" animBg="1"/>
      <p:bldP spid="19" grpId="0"/>
      <p:bldP spid="20"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46</a:t>
            </a:fld>
            <a:endParaRPr lang="en-US" dirty="0"/>
          </a:p>
        </p:txBody>
      </p:sp>
      <p:sp>
        <p:nvSpPr>
          <p:cNvPr id="3" name="Title 2"/>
          <p:cNvSpPr>
            <a:spLocks noGrp="1"/>
          </p:cNvSpPr>
          <p:nvPr>
            <p:ph type="title"/>
          </p:nvPr>
        </p:nvSpPr>
        <p:spPr>
          <a:xfrm>
            <a:off x="587374" y="370290"/>
            <a:ext cx="8209154" cy="1474385"/>
          </a:xfrm>
        </p:spPr>
        <p:txBody>
          <a:bodyPr/>
          <a:lstStyle/>
          <a:p>
            <a:r>
              <a:rPr lang="da-DK" dirty="0"/>
              <a:t>Case 2 – 20 min</a:t>
            </a:r>
            <a:br>
              <a:rPr lang="da-DK" dirty="0"/>
            </a:br>
            <a:r>
              <a:rPr lang="da-DK" dirty="0"/>
              <a:t>Case til ?????</a:t>
            </a:r>
          </a:p>
        </p:txBody>
      </p:sp>
      <p:sp>
        <p:nvSpPr>
          <p:cNvPr id="4" name="Text Placeholder 3"/>
          <p:cNvSpPr>
            <a:spLocks noGrp="1"/>
          </p:cNvSpPr>
          <p:nvPr>
            <p:ph type="body" sz="quarter" idx="12"/>
          </p:nvPr>
        </p:nvSpPr>
        <p:spPr/>
        <p:txBody>
          <a:bodyPr>
            <a:normAutofit/>
          </a:bodyPr>
          <a:lstStyle/>
          <a:p>
            <a:r>
              <a:rPr lang="da-DK" sz="2000" dirty="0"/>
              <a:t>Brug Master Method for at løse:</a:t>
            </a:r>
            <a:endParaRPr lang="da-DK" sz="1800" dirty="0"/>
          </a:p>
          <a:p>
            <a:endParaRPr lang="da-DK" sz="1800" dirty="0"/>
          </a:p>
          <a:p>
            <a:r>
              <a:rPr lang="da-DK" sz="1800" dirty="0"/>
              <a:t>Opskriften er givet i Forms !</a:t>
            </a:r>
            <a:endParaRPr lang="da-DK" sz="2000" dirty="0"/>
          </a:p>
        </p:txBody>
      </p:sp>
      <p:pic>
        <p:nvPicPr>
          <p:cNvPr id="8" name="Picture 7"/>
          <p:cNvPicPr>
            <a:picLocks noChangeAspect="1"/>
          </p:cNvPicPr>
          <p:nvPr/>
        </p:nvPicPr>
        <p:blipFill rotWithShape="1">
          <a:blip r:embed="rId2"/>
          <a:srcRect l="24612" t="892" r="38778" b="93235"/>
          <a:stretch/>
        </p:blipFill>
        <p:spPr>
          <a:xfrm>
            <a:off x="4979470" y="2065337"/>
            <a:ext cx="4798540" cy="54720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339" y="2716655"/>
            <a:ext cx="3571932" cy="3052378"/>
          </a:xfrm>
          <a:prstGeom prst="rect">
            <a:avLst/>
          </a:prstGeom>
        </p:spPr>
      </p:pic>
      <p:sp>
        <p:nvSpPr>
          <p:cNvPr id="7" name="TextBox 6">
            <a:extLst>
              <a:ext uri="{FF2B5EF4-FFF2-40B4-BE49-F238E27FC236}">
                <a16:creationId xmlns:a16="http://schemas.microsoft.com/office/drawing/2014/main" id="{626FCC9E-37E2-4FDC-A273-3D9D50930CFE}"/>
              </a:ext>
            </a:extLst>
          </p:cNvPr>
          <p:cNvSpPr txBox="1"/>
          <p:nvPr/>
        </p:nvSpPr>
        <p:spPr>
          <a:xfrm>
            <a:off x="3238500" y="5853645"/>
            <a:ext cx="7612749" cy="769441"/>
          </a:xfrm>
          <a:prstGeom prst="rect">
            <a:avLst/>
          </a:prstGeom>
          <a:solidFill>
            <a:schemeClr val="bg1"/>
          </a:solidFill>
        </p:spPr>
        <p:txBody>
          <a:bodyPr wrap="square">
            <a:spAutoFit/>
          </a:bodyPr>
          <a:lstStyle/>
          <a:p>
            <a:r>
              <a:rPr lang="da-DK" sz="4400" dirty="0"/>
              <a:t>tinyurl.com/alg-f03-case2</a:t>
            </a:r>
          </a:p>
        </p:txBody>
      </p:sp>
    </p:spTree>
    <p:extLst>
      <p:ext uri="{BB962C8B-B14F-4D97-AF65-F5344CB8AC3E}">
        <p14:creationId xmlns:p14="http://schemas.microsoft.com/office/powerpoint/2010/main" val="4079801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47</a:t>
            </a:fld>
            <a:endParaRPr lang="en-US" dirty="0"/>
          </a:p>
        </p:txBody>
      </p:sp>
      <p:sp>
        <p:nvSpPr>
          <p:cNvPr id="3" name="Title 2"/>
          <p:cNvSpPr>
            <a:spLocks noGrp="1"/>
          </p:cNvSpPr>
          <p:nvPr>
            <p:ph type="title"/>
          </p:nvPr>
        </p:nvSpPr>
        <p:spPr>
          <a:xfrm>
            <a:off x="587374" y="370290"/>
            <a:ext cx="7613350" cy="1474385"/>
          </a:xfrm>
        </p:spPr>
        <p:txBody>
          <a:bodyPr/>
          <a:lstStyle/>
          <a:p>
            <a:r>
              <a:rPr lang="da-DK" dirty="0"/>
              <a:t>Case 2 </a:t>
            </a:r>
            <a:r>
              <a:rPr lang="da-DK" dirty="0" err="1"/>
              <a:t>Recap</a:t>
            </a:r>
            <a:r>
              <a:rPr lang="da-DK" dirty="0"/>
              <a:t> / Eksempel 3</a:t>
            </a:r>
          </a:p>
        </p:txBody>
      </p:sp>
      <p:sp>
        <p:nvSpPr>
          <p:cNvPr id="7" name="Text Placeholder 3"/>
          <p:cNvSpPr>
            <a:spLocks noGrp="1"/>
          </p:cNvSpPr>
          <p:nvPr>
            <p:ph type="body" sz="quarter" idx="12"/>
          </p:nvPr>
        </p:nvSpPr>
        <p:spPr>
          <a:xfrm>
            <a:off x="587375" y="1472665"/>
            <a:ext cx="10752512" cy="4296368"/>
          </a:xfrm>
        </p:spPr>
        <p:txBody>
          <a:bodyPr>
            <a:normAutofit/>
          </a:bodyPr>
          <a:lstStyle/>
          <a:p>
            <a:r>
              <a:rPr lang="da-DK" dirty="0"/>
              <a:t>Vi har</a:t>
            </a:r>
          </a:p>
          <a:p>
            <a:endParaRPr lang="da-DK" dirty="0"/>
          </a:p>
          <a:p>
            <a:r>
              <a:rPr lang="da-DK" dirty="0"/>
              <a:t>Altså en </a:t>
            </a:r>
            <a:r>
              <a:rPr lang="da-DK" dirty="0" err="1"/>
              <a:t>recursion</a:t>
            </a:r>
            <a:r>
              <a:rPr lang="da-DK" dirty="0"/>
              <a:t> på formen</a:t>
            </a:r>
          </a:p>
          <a:p>
            <a:pPr lvl="1"/>
            <a:r>
              <a:rPr lang="da-DK" dirty="0"/>
              <a:t>Der:</a:t>
            </a:r>
          </a:p>
          <a:p>
            <a:pPr lvl="1"/>
            <a:endParaRPr lang="da-DK" dirty="0"/>
          </a:p>
          <a:p>
            <a:r>
              <a:rPr lang="da-DK" dirty="0"/>
              <a:t>Vi indsætter og forenkler:</a:t>
            </a:r>
          </a:p>
          <a:p>
            <a:endParaRPr lang="da-DK" dirty="0"/>
          </a:p>
          <a:p>
            <a:r>
              <a:rPr lang="da-DK" dirty="0"/>
              <a:t>Vi undersøger f(n):</a:t>
            </a:r>
          </a:p>
          <a:p>
            <a:pPr marL="0" indent="0">
              <a:buNone/>
            </a:pPr>
            <a:endParaRPr lang="da-DK" dirty="0"/>
          </a:p>
          <a:p>
            <a:r>
              <a:rPr lang="da-DK" dirty="0"/>
              <a:t>Dette er </a:t>
            </a:r>
            <a:r>
              <a:rPr lang="da-DK" b="1" dirty="0"/>
              <a:t>Case 3</a:t>
            </a:r>
            <a:r>
              <a:rPr lang="da-DK" dirty="0"/>
              <a:t> i teoremet! Altså:</a:t>
            </a:r>
          </a:p>
        </p:txBody>
      </p:sp>
      <p:pic>
        <p:nvPicPr>
          <p:cNvPr id="8" name="Picture 7"/>
          <p:cNvPicPr>
            <a:picLocks noChangeAspect="1"/>
          </p:cNvPicPr>
          <p:nvPr/>
        </p:nvPicPr>
        <p:blipFill rotWithShape="1">
          <a:blip r:embed="rId2"/>
          <a:srcRect l="24612" t="892" r="38778" b="93235"/>
          <a:stretch/>
        </p:blipFill>
        <p:spPr>
          <a:xfrm>
            <a:off x="3785937" y="1425976"/>
            <a:ext cx="3291840" cy="375386"/>
          </a:xfrm>
          <a:prstGeom prst="rect">
            <a:avLst/>
          </a:prstGeom>
        </p:spPr>
      </p:pic>
      <p:pic>
        <p:nvPicPr>
          <p:cNvPr id="9" name="Picture 8"/>
          <p:cNvPicPr>
            <a:picLocks noChangeAspect="1"/>
          </p:cNvPicPr>
          <p:nvPr/>
        </p:nvPicPr>
        <p:blipFill rotWithShape="1">
          <a:blip r:embed="rId2"/>
          <a:srcRect l="5236" t="9325" r="60523" b="83852"/>
          <a:stretch/>
        </p:blipFill>
        <p:spPr>
          <a:xfrm>
            <a:off x="3785937" y="2284194"/>
            <a:ext cx="3078757" cy="436055"/>
          </a:xfrm>
          <a:prstGeom prst="rect">
            <a:avLst/>
          </a:prstGeom>
        </p:spPr>
      </p:pic>
      <p:pic>
        <p:nvPicPr>
          <p:cNvPr id="10" name="Picture 9"/>
          <p:cNvPicPr>
            <a:picLocks noChangeAspect="1"/>
          </p:cNvPicPr>
          <p:nvPr/>
        </p:nvPicPr>
        <p:blipFill rotWithShape="1">
          <a:blip r:embed="rId2"/>
          <a:srcRect l="49022" t="9998" r="5269" b="83658"/>
          <a:stretch/>
        </p:blipFill>
        <p:spPr>
          <a:xfrm>
            <a:off x="4190978" y="2697127"/>
            <a:ext cx="4109988" cy="405448"/>
          </a:xfrm>
          <a:prstGeom prst="rect">
            <a:avLst/>
          </a:prstGeom>
        </p:spPr>
      </p:pic>
      <p:pic>
        <p:nvPicPr>
          <p:cNvPr id="11" name="Picture 10"/>
          <p:cNvPicPr>
            <a:picLocks noChangeAspect="1"/>
          </p:cNvPicPr>
          <p:nvPr/>
        </p:nvPicPr>
        <p:blipFill rotWithShape="1">
          <a:blip r:embed="rId2"/>
          <a:srcRect l="17118" t="18512" r="42311" b="74109"/>
          <a:stretch/>
        </p:blipFill>
        <p:spPr>
          <a:xfrm>
            <a:off x="4139643" y="3405103"/>
            <a:ext cx="3647975" cy="471638"/>
          </a:xfrm>
          <a:prstGeom prst="rect">
            <a:avLst/>
          </a:prstGeom>
        </p:spPr>
      </p:pic>
      <p:pic>
        <p:nvPicPr>
          <p:cNvPr id="12" name="Picture 11"/>
          <p:cNvPicPr>
            <a:picLocks noChangeAspect="1"/>
          </p:cNvPicPr>
          <p:nvPr/>
        </p:nvPicPr>
        <p:blipFill rotWithShape="1">
          <a:blip r:embed="rId2"/>
          <a:srcRect l="6736" t="35380" r="27323" b="57241"/>
          <a:stretch/>
        </p:blipFill>
        <p:spPr>
          <a:xfrm>
            <a:off x="4072267" y="4161738"/>
            <a:ext cx="5929162" cy="471639"/>
          </a:xfrm>
          <a:prstGeom prst="rect">
            <a:avLst/>
          </a:prstGeom>
        </p:spPr>
      </p:pic>
      <p:pic>
        <p:nvPicPr>
          <p:cNvPr id="13" name="Picture 12"/>
          <p:cNvPicPr>
            <a:picLocks noChangeAspect="1"/>
          </p:cNvPicPr>
          <p:nvPr/>
        </p:nvPicPr>
        <p:blipFill rotWithShape="1">
          <a:blip r:embed="rId2"/>
          <a:srcRect l="4995" t="93433" r="52936"/>
          <a:stretch/>
        </p:blipFill>
        <p:spPr>
          <a:xfrm>
            <a:off x="4072267" y="5082138"/>
            <a:ext cx="3782728" cy="419701"/>
          </a:xfrm>
          <a:prstGeom prst="rect">
            <a:avLst/>
          </a:prstGeom>
        </p:spPr>
      </p:pic>
    </p:spTree>
    <p:extLst>
      <p:ext uri="{BB962C8B-B14F-4D97-AF65-F5344CB8AC3E}">
        <p14:creationId xmlns:p14="http://schemas.microsoft.com/office/powerpoint/2010/main" val="257402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48</a:t>
            </a:fld>
            <a:endParaRPr lang="en-US" dirty="0"/>
          </a:p>
        </p:txBody>
      </p:sp>
      <p:sp>
        <p:nvSpPr>
          <p:cNvPr id="3" name="Title 2"/>
          <p:cNvSpPr>
            <a:spLocks noGrp="1"/>
          </p:cNvSpPr>
          <p:nvPr>
            <p:ph type="title"/>
          </p:nvPr>
        </p:nvSpPr>
        <p:spPr/>
        <p:txBody>
          <a:bodyPr/>
          <a:lstStyle/>
          <a:p>
            <a:r>
              <a:rPr lang="da-DK" dirty="0"/>
              <a:t>Dagens temaer</a:t>
            </a:r>
          </a:p>
        </p:txBody>
      </p:sp>
      <p:sp>
        <p:nvSpPr>
          <p:cNvPr id="4" name="Text Placeholder 3"/>
          <p:cNvSpPr>
            <a:spLocks noGrp="1"/>
          </p:cNvSpPr>
          <p:nvPr>
            <p:ph type="body" sz="quarter" idx="12"/>
          </p:nvPr>
        </p:nvSpPr>
        <p:spPr/>
        <p:txBody>
          <a:bodyPr>
            <a:normAutofit/>
          </a:bodyPr>
          <a:lstStyle/>
          <a:p>
            <a:r>
              <a:rPr lang="da-DK" dirty="0" err="1"/>
              <a:t>Divide</a:t>
            </a:r>
            <a:r>
              <a:rPr lang="da-DK" dirty="0"/>
              <a:t> and </a:t>
            </a:r>
            <a:r>
              <a:rPr lang="da-DK" dirty="0" err="1"/>
              <a:t>Conquer</a:t>
            </a:r>
            <a:endParaRPr lang="da-DK" dirty="0"/>
          </a:p>
          <a:p>
            <a:pPr lvl="1"/>
            <a:r>
              <a:rPr lang="da-DK" dirty="0"/>
              <a:t>Effektivt algoritmedesign</a:t>
            </a:r>
          </a:p>
          <a:p>
            <a:pPr lvl="1"/>
            <a:r>
              <a:rPr lang="da-DK" dirty="0"/>
              <a:t>Effektiv med adskilte underproblem</a:t>
            </a:r>
          </a:p>
          <a:p>
            <a:r>
              <a:rPr lang="da-DK" dirty="0"/>
              <a:t>Merge Sort</a:t>
            </a:r>
          </a:p>
          <a:p>
            <a:pPr lvl="1"/>
            <a:r>
              <a:rPr lang="da-DK" dirty="0" err="1"/>
              <a:t>Worst</a:t>
            </a:r>
            <a:r>
              <a:rPr lang="da-DK" dirty="0"/>
              <a:t>-case </a:t>
            </a:r>
            <a:r>
              <a:rPr lang="el-GR" dirty="0"/>
              <a:t>Θ</a:t>
            </a:r>
            <a:r>
              <a:rPr lang="da-DK" dirty="0"/>
              <a:t>(n lg n)</a:t>
            </a:r>
          </a:p>
          <a:p>
            <a:pPr lvl="1"/>
            <a:r>
              <a:rPr lang="da-DK" dirty="0"/>
              <a:t>Bruger </a:t>
            </a:r>
            <a:r>
              <a:rPr lang="el-GR" dirty="0"/>
              <a:t>Θ</a:t>
            </a:r>
            <a:r>
              <a:rPr lang="da-DK" dirty="0"/>
              <a:t>(n) plads</a:t>
            </a:r>
          </a:p>
          <a:p>
            <a:r>
              <a:rPr lang="da-DK" dirty="0"/>
              <a:t>Analyseteknikker</a:t>
            </a:r>
          </a:p>
          <a:p>
            <a:pPr lvl="1"/>
            <a:r>
              <a:rPr lang="da-DK" dirty="0"/>
              <a:t>Korrekthed af </a:t>
            </a:r>
            <a:r>
              <a:rPr lang="da-DK" dirty="0" err="1"/>
              <a:t>rekursion</a:t>
            </a:r>
            <a:r>
              <a:rPr lang="da-DK" dirty="0"/>
              <a:t> gennem induktion</a:t>
            </a:r>
          </a:p>
          <a:p>
            <a:pPr lvl="1"/>
            <a:r>
              <a:rPr lang="da-DK" dirty="0"/>
              <a:t>Master Method for </a:t>
            </a:r>
            <a:r>
              <a:rPr lang="da-DK" dirty="0" err="1"/>
              <a:t>Rekursioner</a:t>
            </a:r>
            <a:endParaRPr lang="da-DK" dirty="0"/>
          </a:p>
        </p:txBody>
      </p:sp>
      <p:pic>
        <p:nvPicPr>
          <p:cNvPr id="5" name="Picture 4">
            <a:extLst>
              <a:ext uri="{FF2B5EF4-FFF2-40B4-BE49-F238E27FC236}">
                <a16:creationId xmlns:a16="http://schemas.microsoft.com/office/drawing/2014/main" id="{482228EE-D245-4BB4-A605-F639B68F4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20208"/>
            <a:ext cx="5815355" cy="4387950"/>
          </a:xfrm>
          <a:prstGeom prst="rect">
            <a:avLst/>
          </a:prstGeom>
        </p:spPr>
      </p:pic>
    </p:spTree>
    <p:extLst>
      <p:ext uri="{BB962C8B-B14F-4D97-AF65-F5344CB8AC3E}">
        <p14:creationId xmlns:p14="http://schemas.microsoft.com/office/powerpoint/2010/main" val="16288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49</a:t>
            </a:fld>
            <a:endParaRPr lang="en-US" dirty="0"/>
          </a:p>
        </p:txBody>
      </p:sp>
      <p:sp>
        <p:nvSpPr>
          <p:cNvPr id="3" name="Title 2"/>
          <p:cNvSpPr>
            <a:spLocks noGrp="1"/>
          </p:cNvSpPr>
          <p:nvPr>
            <p:ph type="title"/>
          </p:nvPr>
        </p:nvSpPr>
        <p:spPr/>
        <p:txBody>
          <a:bodyPr/>
          <a:lstStyle/>
          <a:p>
            <a:r>
              <a:rPr lang="da-DK" dirty="0"/>
              <a:t>Dagens Opgaver</a:t>
            </a:r>
          </a:p>
        </p:txBody>
      </p:sp>
      <p:pic>
        <p:nvPicPr>
          <p:cNvPr id="4" name="Picture 3"/>
          <p:cNvPicPr>
            <a:picLocks noChangeAspect="1"/>
          </p:cNvPicPr>
          <p:nvPr/>
        </p:nvPicPr>
        <p:blipFill>
          <a:blip r:embed="rId2"/>
          <a:stretch>
            <a:fillRect/>
          </a:stretch>
        </p:blipFill>
        <p:spPr>
          <a:xfrm>
            <a:off x="142875" y="2243137"/>
            <a:ext cx="11906250" cy="2371725"/>
          </a:xfrm>
          <a:prstGeom prst="rect">
            <a:avLst/>
          </a:prstGeom>
        </p:spPr>
      </p:pic>
      <p:sp>
        <p:nvSpPr>
          <p:cNvPr id="5" name="Rectangle 4">
            <a:extLst>
              <a:ext uri="{FF2B5EF4-FFF2-40B4-BE49-F238E27FC236}">
                <a16:creationId xmlns:a16="http://schemas.microsoft.com/office/drawing/2014/main" id="{4BEA0B4D-F592-4F4D-B3C4-BE5607CC6408}"/>
              </a:ext>
            </a:extLst>
          </p:cNvPr>
          <p:cNvSpPr/>
          <p:nvPr/>
        </p:nvSpPr>
        <p:spPr>
          <a:xfrm>
            <a:off x="2564027" y="4025918"/>
            <a:ext cx="758293" cy="746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5204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err="1"/>
              <a:t>Outline</a:t>
            </a:r>
            <a:endParaRPr lang="da-DK" dirty="0"/>
          </a:p>
        </p:txBody>
      </p:sp>
      <p:sp>
        <p:nvSpPr>
          <p:cNvPr id="6" name="Text Placeholder 5"/>
          <p:cNvSpPr>
            <a:spLocks noGrp="1"/>
          </p:cNvSpPr>
          <p:nvPr>
            <p:ph type="body" sz="quarter" idx="12"/>
          </p:nvPr>
        </p:nvSpPr>
        <p:spPr>
          <a:xfrm>
            <a:off x="587374" y="2065337"/>
            <a:ext cx="10442575" cy="3703696"/>
          </a:xfrm>
        </p:spPr>
        <p:txBody>
          <a:bodyPr>
            <a:normAutofit fontScale="85000" lnSpcReduction="20000"/>
          </a:bodyPr>
          <a:lstStyle/>
          <a:p>
            <a:r>
              <a:rPr lang="da-DK" sz="2800" dirty="0"/>
              <a:t>Design af algoritmer</a:t>
            </a:r>
          </a:p>
          <a:p>
            <a:pPr lvl="1"/>
            <a:r>
              <a:rPr lang="da-DK" sz="2400" dirty="0" err="1"/>
              <a:t>Divide</a:t>
            </a:r>
            <a:r>
              <a:rPr lang="da-DK" sz="2400" dirty="0"/>
              <a:t> and </a:t>
            </a:r>
            <a:r>
              <a:rPr lang="da-DK" sz="2400" dirty="0" err="1"/>
              <a:t>Conquer</a:t>
            </a:r>
            <a:r>
              <a:rPr lang="da-DK" sz="2400" dirty="0"/>
              <a:t> / Del og Hersk / </a:t>
            </a:r>
            <a:br>
              <a:rPr lang="da-DK" sz="2400" dirty="0"/>
            </a:br>
            <a:r>
              <a:rPr lang="da-DK" sz="2400" dirty="0"/>
              <a:t>Split og Hersk / Del og Kombiner</a:t>
            </a:r>
          </a:p>
          <a:p>
            <a:r>
              <a:rPr lang="da-DK" sz="2600" dirty="0"/>
              <a:t>Merge Sort (”Flettesortering”)</a:t>
            </a:r>
          </a:p>
          <a:p>
            <a:pPr lvl="1"/>
            <a:r>
              <a:rPr lang="da-DK" sz="2400" dirty="0"/>
              <a:t>Korrekthed</a:t>
            </a:r>
          </a:p>
          <a:p>
            <a:pPr lvl="1"/>
            <a:r>
              <a:rPr lang="da-DK" sz="2400" dirty="0"/>
              <a:t>Analyse</a:t>
            </a:r>
          </a:p>
          <a:p>
            <a:pPr lvl="1"/>
            <a:r>
              <a:rPr lang="da-DK" sz="2400" dirty="0"/>
              <a:t>Forsøger at minimere DTG-overlap</a:t>
            </a:r>
          </a:p>
          <a:p>
            <a:r>
              <a:rPr lang="da-DK" sz="2600" b="1" dirty="0" err="1"/>
              <a:t>Rekursion</a:t>
            </a:r>
            <a:endParaRPr lang="da-DK" sz="2600" b="1" dirty="0"/>
          </a:p>
          <a:p>
            <a:pPr lvl="1"/>
            <a:r>
              <a:rPr lang="da-DK" sz="2400" dirty="0" err="1"/>
              <a:t>Recurrences</a:t>
            </a:r>
            <a:r>
              <a:rPr lang="da-DK" sz="2400" dirty="0"/>
              <a:t> &amp; Master Method</a:t>
            </a:r>
          </a:p>
        </p:txBody>
      </p:sp>
      <p:sp>
        <p:nvSpPr>
          <p:cNvPr id="7" name="Slide Number Placeholder 6"/>
          <p:cNvSpPr>
            <a:spLocks noGrp="1"/>
          </p:cNvSpPr>
          <p:nvPr>
            <p:ph type="sldNum" sz="quarter" idx="4"/>
          </p:nvPr>
        </p:nvSpPr>
        <p:spPr/>
        <p:txBody>
          <a:bodyPr/>
          <a:lstStyle/>
          <a:p>
            <a:fld id="{D8D877B3-D348-4611-9BDB-C5374591D951}" type="slidenum">
              <a:rPr lang="en-US" smtClean="0"/>
              <a:pPr/>
              <a:t>5</a:t>
            </a:fld>
            <a:endParaRPr lang="en-US" dirty="0"/>
          </a:p>
        </p:txBody>
      </p:sp>
      <p:pic>
        <p:nvPicPr>
          <p:cNvPr id="8" name="Picture 7">
            <a:extLst>
              <a:ext uri="{FF2B5EF4-FFF2-40B4-BE49-F238E27FC236}">
                <a16:creationId xmlns:a16="http://schemas.microsoft.com/office/drawing/2014/main" id="{3A237958-F470-43CE-9F0F-70E5063D3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20208"/>
            <a:ext cx="5815355" cy="4387950"/>
          </a:xfrm>
          <a:prstGeom prst="rect">
            <a:avLst/>
          </a:prstGeom>
        </p:spPr>
      </p:pic>
    </p:spTree>
    <p:extLst>
      <p:ext uri="{BB962C8B-B14F-4D97-AF65-F5344CB8AC3E}">
        <p14:creationId xmlns:p14="http://schemas.microsoft.com/office/powerpoint/2010/main" val="35610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50</a:t>
            </a:fld>
            <a:endParaRPr lang="en-US" dirty="0"/>
          </a:p>
        </p:txBody>
      </p:sp>
      <p:sp>
        <p:nvSpPr>
          <p:cNvPr id="3" name="Title 2"/>
          <p:cNvSpPr>
            <a:spLocks noGrp="1"/>
          </p:cNvSpPr>
          <p:nvPr>
            <p:ph type="title"/>
          </p:nvPr>
        </p:nvSpPr>
        <p:spPr/>
        <p:txBody>
          <a:bodyPr/>
          <a:lstStyle/>
          <a:p>
            <a:r>
              <a:rPr lang="da-DK" dirty="0"/>
              <a:t>Dagens Opgaver</a:t>
            </a:r>
          </a:p>
        </p:txBody>
      </p:sp>
      <p:pic>
        <p:nvPicPr>
          <p:cNvPr id="5" name="Picture 4"/>
          <p:cNvPicPr>
            <a:picLocks noChangeAspect="1"/>
          </p:cNvPicPr>
          <p:nvPr/>
        </p:nvPicPr>
        <p:blipFill rotWithShape="1">
          <a:blip r:embed="rId2"/>
          <a:srcRect b="41566"/>
          <a:stretch/>
        </p:blipFill>
        <p:spPr>
          <a:xfrm>
            <a:off x="800360" y="1210187"/>
            <a:ext cx="10539527" cy="2957953"/>
          </a:xfrm>
          <a:prstGeom prst="rect">
            <a:avLst/>
          </a:prstGeom>
        </p:spPr>
      </p:pic>
      <p:sp>
        <p:nvSpPr>
          <p:cNvPr id="4" name="Rectangle 3">
            <a:extLst>
              <a:ext uri="{FF2B5EF4-FFF2-40B4-BE49-F238E27FC236}">
                <a16:creationId xmlns:a16="http://schemas.microsoft.com/office/drawing/2014/main" id="{FB78018C-58DC-43A6-8008-6210CEFBE0E2}"/>
              </a:ext>
            </a:extLst>
          </p:cNvPr>
          <p:cNvSpPr/>
          <p:nvPr/>
        </p:nvSpPr>
        <p:spPr>
          <a:xfrm>
            <a:off x="9700260" y="3878580"/>
            <a:ext cx="1639627" cy="28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757907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51</a:t>
            </a:fld>
            <a:endParaRPr lang="en-US" dirty="0"/>
          </a:p>
        </p:txBody>
      </p:sp>
      <p:sp>
        <p:nvSpPr>
          <p:cNvPr id="3" name="Title 2"/>
          <p:cNvSpPr>
            <a:spLocks noGrp="1"/>
          </p:cNvSpPr>
          <p:nvPr>
            <p:ph type="title"/>
          </p:nvPr>
        </p:nvSpPr>
        <p:spPr/>
        <p:txBody>
          <a:bodyPr/>
          <a:lstStyle/>
          <a:p>
            <a:r>
              <a:rPr lang="da-DK" dirty="0"/>
              <a:t>Dagens Opgaver</a:t>
            </a:r>
          </a:p>
        </p:txBody>
      </p:sp>
      <p:pic>
        <p:nvPicPr>
          <p:cNvPr id="9" name="Picture 8">
            <a:extLst>
              <a:ext uri="{FF2B5EF4-FFF2-40B4-BE49-F238E27FC236}">
                <a16:creationId xmlns:a16="http://schemas.microsoft.com/office/drawing/2014/main" id="{F3932D4A-B23B-40C4-A612-68F8017962FB}"/>
              </a:ext>
            </a:extLst>
          </p:cNvPr>
          <p:cNvPicPr>
            <a:picLocks noChangeAspect="1"/>
          </p:cNvPicPr>
          <p:nvPr/>
        </p:nvPicPr>
        <p:blipFill>
          <a:blip r:embed="rId2"/>
          <a:stretch>
            <a:fillRect/>
          </a:stretch>
        </p:blipFill>
        <p:spPr>
          <a:xfrm>
            <a:off x="400050" y="1394965"/>
            <a:ext cx="11391900" cy="4686300"/>
          </a:xfrm>
          <a:prstGeom prst="rect">
            <a:avLst/>
          </a:prstGeom>
        </p:spPr>
      </p:pic>
    </p:spTree>
    <p:extLst>
      <p:ext uri="{BB962C8B-B14F-4D97-AF65-F5344CB8AC3E}">
        <p14:creationId xmlns:p14="http://schemas.microsoft.com/office/powerpoint/2010/main" val="2777332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409DB-3313-1111-EF58-FA7A39158863}"/>
              </a:ext>
            </a:extLst>
          </p:cNvPr>
          <p:cNvSpPr>
            <a:spLocks noGrp="1"/>
          </p:cNvSpPr>
          <p:nvPr>
            <p:ph type="sldNum" sz="quarter" idx="4"/>
          </p:nvPr>
        </p:nvSpPr>
        <p:spPr/>
        <p:txBody>
          <a:bodyPr/>
          <a:lstStyle/>
          <a:p>
            <a:fld id="{D8D877B3-D348-4611-9BDB-C5374591D951}" type="slidenum">
              <a:rPr lang="en-US" smtClean="0"/>
              <a:pPr/>
              <a:t>52</a:t>
            </a:fld>
            <a:endParaRPr lang="en-US" dirty="0"/>
          </a:p>
        </p:txBody>
      </p:sp>
      <p:sp>
        <p:nvSpPr>
          <p:cNvPr id="3" name="Title 2">
            <a:extLst>
              <a:ext uri="{FF2B5EF4-FFF2-40B4-BE49-F238E27FC236}">
                <a16:creationId xmlns:a16="http://schemas.microsoft.com/office/drawing/2014/main" id="{EE6CD9C7-46C8-42E4-7F9C-12223E0ED7FB}"/>
              </a:ext>
            </a:extLst>
          </p:cNvPr>
          <p:cNvSpPr>
            <a:spLocks noGrp="1"/>
          </p:cNvSpPr>
          <p:nvPr>
            <p:ph type="title"/>
          </p:nvPr>
        </p:nvSpPr>
        <p:spPr/>
        <p:txBody>
          <a:bodyPr/>
          <a:lstStyle/>
          <a:p>
            <a:r>
              <a:rPr lang="da-DK" dirty="0"/>
              <a:t>Evaluering</a:t>
            </a:r>
          </a:p>
        </p:txBody>
      </p:sp>
      <p:sp>
        <p:nvSpPr>
          <p:cNvPr id="5" name="Text Placeholder 3">
            <a:extLst>
              <a:ext uri="{FF2B5EF4-FFF2-40B4-BE49-F238E27FC236}">
                <a16:creationId xmlns:a16="http://schemas.microsoft.com/office/drawing/2014/main" id="{1D1B7B8D-761B-3927-A1E6-5A84EE865580}"/>
              </a:ext>
            </a:extLst>
          </p:cNvPr>
          <p:cNvSpPr txBox="1">
            <a:spLocks/>
          </p:cNvSpPr>
          <p:nvPr/>
        </p:nvSpPr>
        <p:spPr>
          <a:xfrm>
            <a:off x="963900" y="4447707"/>
            <a:ext cx="10752512" cy="1425633"/>
          </a:xfrm>
          <a:prstGeom prst="rect">
            <a:avLst/>
          </a:prstGeom>
          <a:solidFill>
            <a:schemeClr val="bg1"/>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tinyurl.com/alg-f03-eval</a:t>
            </a:r>
          </a:p>
        </p:txBody>
      </p:sp>
      <p:pic>
        <p:nvPicPr>
          <p:cNvPr id="9" name="Picture 8" descr="A picture containing text, blurry&#10;&#10;Description automatically generated">
            <a:extLst>
              <a:ext uri="{FF2B5EF4-FFF2-40B4-BE49-F238E27FC236}">
                <a16:creationId xmlns:a16="http://schemas.microsoft.com/office/drawing/2014/main" id="{0998F3EF-F94C-5629-28EA-0D82FD754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43" y="1314450"/>
            <a:ext cx="5954714" cy="3266586"/>
          </a:xfrm>
          <a:prstGeom prst="rect">
            <a:avLst/>
          </a:prstGeom>
        </p:spPr>
      </p:pic>
    </p:spTree>
    <p:extLst>
      <p:ext uri="{BB962C8B-B14F-4D97-AF65-F5344CB8AC3E}">
        <p14:creationId xmlns:p14="http://schemas.microsoft.com/office/powerpoint/2010/main" val="18803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le 2"/>
          <p:cNvSpPr>
            <a:spLocks noGrp="1"/>
          </p:cNvSpPr>
          <p:nvPr>
            <p:ph type="title"/>
          </p:nvPr>
        </p:nvSpPr>
        <p:spPr/>
        <p:txBody>
          <a:bodyPr/>
          <a:lstStyle/>
          <a:p>
            <a:r>
              <a:rPr lang="da-DK" dirty="0"/>
              <a:t>Læringsmål</a:t>
            </a:r>
          </a:p>
        </p:txBody>
      </p:sp>
      <p:sp>
        <p:nvSpPr>
          <p:cNvPr id="4" name="Text Placeholder 3"/>
          <p:cNvSpPr>
            <a:spLocks noGrp="1"/>
          </p:cNvSpPr>
          <p:nvPr>
            <p:ph type="body" sz="quarter" idx="12"/>
          </p:nvPr>
        </p:nvSpPr>
        <p:spPr>
          <a:xfrm>
            <a:off x="587375" y="1228724"/>
            <a:ext cx="10752512" cy="5072063"/>
          </a:xfrm>
        </p:spPr>
        <p:txBody>
          <a:bodyPr>
            <a:noAutofit/>
          </a:bodyPr>
          <a:lstStyle/>
          <a:p>
            <a:pPr marL="0" indent="0">
              <a:lnSpc>
                <a:spcPct val="100000"/>
              </a:lnSpc>
              <a:buNone/>
            </a:pPr>
            <a:r>
              <a:rPr lang="da-DK" b="1" cap="all" dirty="0"/>
              <a:t>VIDEN</a:t>
            </a:r>
          </a:p>
          <a:p>
            <a:pPr>
              <a:lnSpc>
                <a:spcPct val="100000"/>
              </a:lnSpc>
            </a:pPr>
            <a:r>
              <a:rPr lang="da-DK" b="1" dirty="0"/>
              <a:t>matematiske grundbegreber</a:t>
            </a:r>
            <a:r>
              <a:rPr lang="da-DK" dirty="0"/>
              <a:t> </a:t>
            </a:r>
            <a:r>
              <a:rPr lang="da-DK" b="1" dirty="0">
                <a:solidFill>
                  <a:srgbClr val="FF0000"/>
                </a:solidFill>
              </a:rPr>
              <a:t>såsom </a:t>
            </a:r>
            <a:r>
              <a:rPr lang="da-DK" b="1" dirty="0" err="1">
                <a:solidFill>
                  <a:srgbClr val="FF0000"/>
                </a:solidFill>
              </a:rPr>
              <a:t>rekursion</a:t>
            </a:r>
            <a:r>
              <a:rPr lang="da-DK" dirty="0"/>
              <a:t>, </a:t>
            </a:r>
            <a:r>
              <a:rPr lang="da-DK" b="1" dirty="0"/>
              <a:t>induktion</a:t>
            </a:r>
            <a:r>
              <a:rPr lang="da-DK" dirty="0"/>
              <a:t>, </a:t>
            </a:r>
            <a:r>
              <a:rPr lang="da-DK" b="1" dirty="0"/>
              <a:t>konkret og abstrakt kompleksitet  </a:t>
            </a:r>
            <a:endParaRPr lang="da-DK" dirty="0"/>
          </a:p>
          <a:p>
            <a:pPr>
              <a:lnSpc>
                <a:spcPct val="100000"/>
              </a:lnSpc>
            </a:pPr>
            <a:r>
              <a:rPr lang="da-DK" dirty="0"/>
              <a:t>interne og eksterne datastrukturer, </a:t>
            </a:r>
            <a:r>
              <a:rPr lang="da-DK" b="1" dirty="0">
                <a:solidFill>
                  <a:srgbClr val="FF0000"/>
                </a:solidFill>
              </a:rPr>
              <a:t>algoritmeprincipper</a:t>
            </a:r>
            <a:r>
              <a:rPr lang="da-DK" dirty="0"/>
              <a:t> såsom søgning, søgetræer, intern og ekstern sortering, dynamisk programmering, </a:t>
            </a:r>
            <a:r>
              <a:rPr lang="da-DK" b="1" dirty="0">
                <a:solidFill>
                  <a:srgbClr val="FF0000"/>
                </a:solidFill>
              </a:rPr>
              <a:t>del-og-indtag  </a:t>
            </a:r>
            <a:br>
              <a:rPr lang="da-DK" dirty="0"/>
            </a:br>
            <a:endParaRPr lang="da-DK" cap="all" dirty="0"/>
          </a:p>
          <a:p>
            <a:pPr marL="0" indent="0">
              <a:lnSpc>
                <a:spcPct val="100000"/>
              </a:lnSpc>
              <a:buNone/>
            </a:pPr>
            <a:r>
              <a:rPr lang="da-DK" b="1" cap="all" dirty="0"/>
              <a:t>FÆRDIGHEDER</a:t>
            </a:r>
          </a:p>
          <a:p>
            <a:pPr>
              <a:lnSpc>
                <a:spcPct val="100000"/>
              </a:lnSpc>
            </a:pPr>
            <a:r>
              <a:rPr lang="da-DK" b="1" dirty="0"/>
              <a:t>bestemme abstrakt kompleksitet for konkrete funktioner </a:t>
            </a:r>
          </a:p>
          <a:p>
            <a:pPr>
              <a:lnSpc>
                <a:spcPct val="100000"/>
              </a:lnSpc>
            </a:pPr>
            <a:r>
              <a:rPr lang="da-DK" b="1" dirty="0"/>
              <a:t>gennemføre kompleksitets- og korrekthedsanalyse på simple algoritmer, </a:t>
            </a:r>
            <a:r>
              <a:rPr lang="da-DK" b="1" dirty="0">
                <a:solidFill>
                  <a:srgbClr val="FF0000"/>
                </a:solidFill>
              </a:rPr>
              <a:t>herunder </a:t>
            </a:r>
            <a:r>
              <a:rPr lang="da-DK" b="1" dirty="0" err="1">
                <a:solidFill>
                  <a:srgbClr val="FF0000"/>
                </a:solidFill>
              </a:rPr>
              <a:t>rekursive</a:t>
            </a:r>
            <a:r>
              <a:rPr lang="da-DK" b="1" dirty="0">
                <a:solidFill>
                  <a:srgbClr val="FF0000"/>
                </a:solidFill>
              </a:rPr>
              <a:t> algoritmer  </a:t>
            </a:r>
          </a:p>
          <a:p>
            <a:pPr>
              <a:lnSpc>
                <a:spcPct val="100000"/>
              </a:lnSpc>
            </a:pPr>
            <a:r>
              <a:rPr lang="da-DK" b="1" dirty="0">
                <a:solidFill>
                  <a:srgbClr val="FF0000"/>
                </a:solidFill>
              </a:rPr>
              <a:t>udvælge og anvende passende algoritmer til standard-opgaver, som f.eks. søgning, sortering og </a:t>
            </a:r>
            <a:r>
              <a:rPr lang="da-DK" b="1" dirty="0" err="1">
                <a:solidFill>
                  <a:srgbClr val="FF0000"/>
                </a:solidFill>
              </a:rPr>
              <a:t>vejfinding</a:t>
            </a:r>
            <a:endParaRPr lang="da-DK" b="1" dirty="0">
              <a:solidFill>
                <a:srgbClr val="FF0000"/>
              </a:solidFill>
            </a:endParaRPr>
          </a:p>
          <a:p>
            <a:pPr marL="0" indent="0">
              <a:lnSpc>
                <a:spcPct val="100000"/>
              </a:lnSpc>
              <a:buNone/>
            </a:pPr>
            <a:br>
              <a:rPr lang="da-DK" b="1" cap="all" dirty="0"/>
            </a:br>
            <a:r>
              <a:rPr lang="da-DK" b="1" cap="all" dirty="0"/>
              <a:t>KOMPETENCER</a:t>
            </a:r>
          </a:p>
          <a:p>
            <a:pPr>
              <a:lnSpc>
                <a:spcPct val="100000"/>
              </a:lnSpc>
            </a:pPr>
            <a:r>
              <a:rPr lang="da-DK" dirty="0"/>
              <a:t>Den studerende skal, stillet overfor en ikke-standard programmeringsopgave kunne</a:t>
            </a:r>
          </a:p>
          <a:p>
            <a:pPr>
              <a:lnSpc>
                <a:spcPct val="100000"/>
              </a:lnSpc>
            </a:pPr>
            <a:r>
              <a:rPr lang="da-DK" b="1" dirty="0"/>
              <a:t>udvikle algoritmer </a:t>
            </a:r>
            <a:r>
              <a:rPr lang="da-DK" dirty="0"/>
              <a:t>og datastrukturer </a:t>
            </a:r>
            <a:r>
              <a:rPr lang="da-DK" b="1" dirty="0"/>
              <a:t>til løsning af opgaven</a:t>
            </a:r>
          </a:p>
          <a:p>
            <a:pPr>
              <a:lnSpc>
                <a:spcPct val="100000"/>
              </a:lnSpc>
            </a:pPr>
            <a:r>
              <a:rPr lang="da-DK" b="1" dirty="0"/>
              <a:t>analysere de udviklede algoritmer</a:t>
            </a:r>
          </a:p>
        </p:txBody>
      </p:sp>
      <p:pic>
        <p:nvPicPr>
          <p:cNvPr id="5" name="Picture 4"/>
          <p:cNvPicPr>
            <a:picLocks noChangeAspect="1"/>
          </p:cNvPicPr>
          <p:nvPr/>
        </p:nvPicPr>
        <p:blipFill>
          <a:blip r:embed="rId2"/>
          <a:stretch>
            <a:fillRect/>
          </a:stretch>
        </p:blipFill>
        <p:spPr>
          <a:xfrm rot="20944461">
            <a:off x="2443267" y="1995035"/>
            <a:ext cx="9858374" cy="4211865"/>
          </a:xfrm>
          <a:prstGeom prst="rect">
            <a:avLst/>
          </a:prstGeom>
        </p:spPr>
      </p:pic>
      <p:sp>
        <p:nvSpPr>
          <p:cNvPr id="7" name="Oval 6">
            <a:extLst>
              <a:ext uri="{FF2B5EF4-FFF2-40B4-BE49-F238E27FC236}">
                <a16:creationId xmlns:a16="http://schemas.microsoft.com/office/drawing/2014/main" id="{24A50718-5799-DEBA-2614-21113EA14DFC}"/>
              </a:ext>
            </a:extLst>
          </p:cNvPr>
          <p:cNvSpPr/>
          <p:nvPr/>
        </p:nvSpPr>
        <p:spPr>
          <a:xfrm>
            <a:off x="3184635" y="2219785"/>
            <a:ext cx="1563939" cy="3909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03123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7</a:t>
            </a:fld>
            <a:endParaRPr lang="en-US" dirty="0"/>
          </a:p>
        </p:txBody>
      </p:sp>
      <p:sp>
        <p:nvSpPr>
          <p:cNvPr id="3" name="Title 2"/>
          <p:cNvSpPr>
            <a:spLocks noGrp="1"/>
          </p:cNvSpPr>
          <p:nvPr>
            <p:ph type="title"/>
          </p:nvPr>
        </p:nvSpPr>
        <p:spPr>
          <a:xfrm>
            <a:off x="587374" y="370290"/>
            <a:ext cx="5435054" cy="1474385"/>
          </a:xfrm>
        </p:spPr>
        <p:txBody>
          <a:bodyPr/>
          <a:lstStyle/>
          <a:p>
            <a:r>
              <a:rPr lang="da-DK" dirty="0" err="1"/>
              <a:t>Divide</a:t>
            </a:r>
            <a:r>
              <a:rPr lang="da-DK" dirty="0"/>
              <a:t> and </a:t>
            </a:r>
            <a:r>
              <a:rPr lang="da-DK" dirty="0" err="1"/>
              <a:t>Conquer</a:t>
            </a:r>
            <a:r>
              <a:rPr lang="da-DK" dirty="0"/>
              <a:t>:</a:t>
            </a:r>
            <a:br>
              <a:rPr lang="da-DK" dirty="0"/>
            </a:br>
            <a:r>
              <a:rPr lang="da-DK" dirty="0"/>
              <a:t>Intuition</a:t>
            </a:r>
          </a:p>
        </p:txBody>
      </p:sp>
      <p:sp>
        <p:nvSpPr>
          <p:cNvPr id="4" name="Text Placeholder 3"/>
          <p:cNvSpPr>
            <a:spLocks noGrp="1"/>
          </p:cNvSpPr>
          <p:nvPr>
            <p:ph type="body" sz="quarter" idx="12"/>
          </p:nvPr>
        </p:nvSpPr>
        <p:spPr>
          <a:xfrm>
            <a:off x="587375" y="2065337"/>
            <a:ext cx="5435053" cy="3703696"/>
          </a:xfrm>
        </p:spPr>
        <p:txBody>
          <a:bodyPr>
            <a:noAutofit/>
          </a:bodyPr>
          <a:lstStyle/>
          <a:p>
            <a:r>
              <a:rPr lang="da-DK" dirty="0"/>
              <a:t>Effektiv strategi for algoritmer</a:t>
            </a:r>
          </a:p>
          <a:p>
            <a:pPr lvl="1"/>
            <a:r>
              <a:rPr lang="da-DK" dirty="0"/>
              <a:t>Tit </a:t>
            </a:r>
            <a:r>
              <a:rPr lang="el-GR" dirty="0"/>
              <a:t>Θ </a:t>
            </a:r>
            <a:r>
              <a:rPr lang="da-DK" dirty="0"/>
              <a:t>(</a:t>
            </a:r>
            <a:r>
              <a:rPr lang="da-DK" i="1" dirty="0"/>
              <a:t>n</a:t>
            </a:r>
            <a:r>
              <a:rPr lang="da-DK" dirty="0"/>
              <a:t> </a:t>
            </a:r>
            <a:r>
              <a:rPr lang="da-DK" dirty="0" err="1"/>
              <a:t>log</a:t>
            </a:r>
            <a:r>
              <a:rPr lang="da-DK" i="1" baseline="-25000" dirty="0" err="1"/>
              <a:t>p</a:t>
            </a:r>
            <a:r>
              <a:rPr lang="da-DK" i="1" dirty="0" err="1"/>
              <a:t>n</a:t>
            </a:r>
            <a:r>
              <a:rPr lang="da-DK" dirty="0"/>
              <a:t>)</a:t>
            </a:r>
          </a:p>
          <a:p>
            <a:pPr marL="342900" indent="-342900">
              <a:buFont typeface="+mj-lt"/>
              <a:buAutoNum type="arabicPeriod"/>
            </a:pPr>
            <a:r>
              <a:rPr lang="da-DK" b="1" dirty="0"/>
              <a:t>Del</a:t>
            </a:r>
            <a:r>
              <a:rPr lang="da-DK" dirty="0"/>
              <a:t> hovedproblemet ind i adskilte* underproblemer</a:t>
            </a:r>
          </a:p>
          <a:p>
            <a:pPr lvl="1"/>
            <a:r>
              <a:rPr lang="da-DK" dirty="0"/>
              <a:t>Mindre instanser af samme problem</a:t>
            </a:r>
          </a:p>
          <a:p>
            <a:pPr lvl="1"/>
            <a:r>
              <a:rPr lang="da-DK" dirty="0"/>
              <a:t>Tillader effektivt løsning af svære problem</a:t>
            </a:r>
          </a:p>
          <a:p>
            <a:pPr marL="342900" indent="-342900">
              <a:buFont typeface="+mj-lt"/>
              <a:buAutoNum type="arabicPeriod"/>
            </a:pPr>
            <a:r>
              <a:rPr lang="da-DK" b="1" dirty="0"/>
              <a:t>Løs</a:t>
            </a:r>
            <a:r>
              <a:rPr lang="da-DK" dirty="0"/>
              <a:t> underproblemet </a:t>
            </a:r>
            <a:r>
              <a:rPr lang="da-DK" i="1" dirty="0" err="1"/>
              <a:t>rekursivt</a:t>
            </a:r>
            <a:endParaRPr lang="da-DK" i="1" dirty="0"/>
          </a:p>
          <a:p>
            <a:pPr lvl="1"/>
            <a:r>
              <a:rPr lang="da-DK" dirty="0"/>
              <a:t>‘</a:t>
            </a:r>
            <a:r>
              <a:rPr lang="da-DK" dirty="0" err="1"/>
              <a:t>Conquer</a:t>
            </a:r>
            <a:r>
              <a:rPr lang="da-DK" dirty="0"/>
              <a:t>’</a:t>
            </a:r>
          </a:p>
          <a:p>
            <a:pPr lvl="1"/>
            <a:r>
              <a:rPr lang="da-DK" dirty="0"/>
              <a:t>Når problemet er lille nok til at løses trivielt, løses det</a:t>
            </a:r>
          </a:p>
          <a:p>
            <a:pPr marL="342900" indent="-342900">
              <a:buFont typeface="+mj-lt"/>
              <a:buAutoNum type="arabicPeriod"/>
            </a:pPr>
            <a:r>
              <a:rPr lang="da-DK" b="1" dirty="0"/>
              <a:t>Kombiner</a:t>
            </a:r>
            <a:r>
              <a:rPr lang="da-DK" dirty="0"/>
              <a:t> løsningen af underproblemerne til en løsning for hovedproblemet</a:t>
            </a:r>
            <a:br>
              <a:rPr lang="da-DK" dirty="0"/>
            </a:br>
            <a:endParaRPr lang="da-DK" dirty="0"/>
          </a:p>
          <a:p>
            <a:pPr marL="0" indent="0">
              <a:buNone/>
            </a:pPr>
            <a:r>
              <a:rPr lang="da-DK" sz="1200" dirty="0"/>
              <a:t>*Underproblemer der overlapper med hindanden i forelæsning 8</a:t>
            </a:r>
          </a:p>
        </p:txBody>
      </p:sp>
      <p:pic>
        <p:nvPicPr>
          <p:cNvPr id="1026" name="Picture 2" descr="Image result for n log n tree"/>
          <p:cNvPicPr>
            <a:picLocks noChangeAspect="1" noChangeArrowheads="1"/>
          </p:cNvPicPr>
          <p:nvPr/>
        </p:nvPicPr>
        <p:blipFill rotWithShape="1">
          <a:blip r:embed="rId2">
            <a:extLst>
              <a:ext uri="{28A0092B-C50C-407E-A947-70E740481C1C}">
                <a14:useLocalDpi xmlns:a14="http://schemas.microsoft.com/office/drawing/2010/main" val="0"/>
              </a:ext>
            </a:extLst>
          </a:blip>
          <a:srcRect r="17119"/>
          <a:stretch/>
        </p:blipFill>
        <p:spPr bwMode="auto">
          <a:xfrm>
            <a:off x="6022428" y="1593908"/>
            <a:ext cx="4365625" cy="417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20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Title 2"/>
          <p:cNvSpPr>
            <a:spLocks noGrp="1"/>
          </p:cNvSpPr>
          <p:nvPr>
            <p:ph type="title"/>
          </p:nvPr>
        </p:nvSpPr>
        <p:spPr/>
        <p:txBody>
          <a:bodyPr/>
          <a:lstStyle/>
          <a:p>
            <a:r>
              <a:rPr lang="da-DK" dirty="0"/>
              <a:t>Eksempel:</a:t>
            </a:r>
            <a:br>
              <a:rPr lang="da-DK" dirty="0"/>
            </a:br>
            <a:r>
              <a:rPr lang="da-DK" dirty="0"/>
              <a:t>Binærsøgning</a:t>
            </a:r>
          </a:p>
        </p:txBody>
      </p:sp>
      <p:pic>
        <p:nvPicPr>
          <p:cNvPr id="5" name="Picture 4"/>
          <p:cNvPicPr>
            <a:picLocks noChangeAspect="1"/>
          </p:cNvPicPr>
          <p:nvPr/>
        </p:nvPicPr>
        <p:blipFill>
          <a:blip r:embed="rId2"/>
          <a:stretch>
            <a:fillRect/>
          </a:stretch>
        </p:blipFill>
        <p:spPr>
          <a:xfrm>
            <a:off x="758823" y="3137250"/>
            <a:ext cx="4765675" cy="3053238"/>
          </a:xfrm>
          <a:prstGeom prst="rect">
            <a:avLst/>
          </a:prstGeom>
        </p:spPr>
      </p:pic>
      <p:grpSp>
        <p:nvGrpSpPr>
          <p:cNvPr id="18" name="Group 17"/>
          <p:cNvGrpSpPr/>
          <p:nvPr/>
        </p:nvGrpSpPr>
        <p:grpSpPr>
          <a:xfrm>
            <a:off x="1733549" y="3667437"/>
            <a:ext cx="2308225" cy="402393"/>
            <a:chOff x="1733549" y="3667437"/>
            <a:chExt cx="2308225" cy="402393"/>
          </a:xfrm>
        </p:grpSpPr>
        <p:sp>
          <p:nvSpPr>
            <p:cNvPr id="7" name="Rectangle 6"/>
            <p:cNvSpPr/>
            <p:nvPr/>
          </p:nvSpPr>
          <p:spPr>
            <a:xfrm>
              <a:off x="1733549" y="3733800"/>
              <a:ext cx="1543051" cy="3360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3498035" y="3667437"/>
              <a:ext cx="543739" cy="369332"/>
            </a:xfrm>
            <a:prstGeom prst="rect">
              <a:avLst/>
            </a:prstGeom>
          </p:spPr>
          <p:txBody>
            <a:bodyPr wrap="none">
              <a:spAutoFit/>
            </a:bodyPr>
            <a:lstStyle/>
            <a:p>
              <a:r>
                <a:rPr lang="da-DK" b="1" dirty="0"/>
                <a:t>Del</a:t>
              </a:r>
              <a:endParaRPr lang="da-DK" dirty="0"/>
            </a:p>
          </p:txBody>
        </p:sp>
      </p:grpSp>
      <p:grpSp>
        <p:nvGrpSpPr>
          <p:cNvPr id="16" name="Group 15"/>
          <p:cNvGrpSpPr/>
          <p:nvPr/>
        </p:nvGrpSpPr>
        <p:grpSpPr>
          <a:xfrm>
            <a:off x="2927349" y="4240186"/>
            <a:ext cx="2920314" cy="865542"/>
            <a:chOff x="2927349" y="4240186"/>
            <a:chExt cx="2920314" cy="865542"/>
          </a:xfrm>
        </p:grpSpPr>
        <p:sp>
          <p:nvSpPr>
            <p:cNvPr id="8" name="Rectangle 7"/>
            <p:cNvSpPr/>
            <p:nvPr/>
          </p:nvSpPr>
          <p:spPr>
            <a:xfrm>
              <a:off x="2927349" y="4277039"/>
              <a:ext cx="2228851" cy="3360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2927349" y="4769698"/>
              <a:ext cx="2597149" cy="3360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5252628" y="4240186"/>
              <a:ext cx="595035" cy="369332"/>
            </a:xfrm>
            <a:prstGeom prst="rect">
              <a:avLst/>
            </a:prstGeom>
          </p:spPr>
          <p:txBody>
            <a:bodyPr wrap="none">
              <a:spAutoFit/>
            </a:bodyPr>
            <a:lstStyle/>
            <a:p>
              <a:r>
                <a:rPr lang="da-DK" b="1" dirty="0"/>
                <a:t>Løs</a:t>
              </a:r>
              <a:endParaRPr lang="da-DK" dirty="0"/>
            </a:p>
          </p:txBody>
        </p:sp>
      </p:grpSp>
      <p:grpSp>
        <p:nvGrpSpPr>
          <p:cNvPr id="17" name="Group 16"/>
          <p:cNvGrpSpPr/>
          <p:nvPr/>
        </p:nvGrpSpPr>
        <p:grpSpPr>
          <a:xfrm>
            <a:off x="290652" y="4273488"/>
            <a:ext cx="2649395" cy="832240"/>
            <a:chOff x="290652" y="4273488"/>
            <a:chExt cx="2649395" cy="832240"/>
          </a:xfrm>
        </p:grpSpPr>
        <p:sp>
          <p:nvSpPr>
            <p:cNvPr id="10" name="Rectangle 9"/>
            <p:cNvSpPr/>
            <p:nvPr/>
          </p:nvSpPr>
          <p:spPr>
            <a:xfrm>
              <a:off x="2146300" y="4273488"/>
              <a:ext cx="793747" cy="3360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Rectangle 10"/>
            <p:cNvSpPr/>
            <p:nvPr/>
          </p:nvSpPr>
          <p:spPr>
            <a:xfrm>
              <a:off x="2146300" y="4769698"/>
              <a:ext cx="793747" cy="3360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290652" y="4495199"/>
              <a:ext cx="1398716" cy="369332"/>
            </a:xfrm>
            <a:prstGeom prst="rect">
              <a:avLst/>
            </a:prstGeom>
          </p:spPr>
          <p:txBody>
            <a:bodyPr wrap="none">
              <a:spAutoFit/>
            </a:bodyPr>
            <a:lstStyle/>
            <a:p>
              <a:r>
                <a:rPr lang="da-DK" b="1" dirty="0"/>
                <a:t>‘Kombiner’</a:t>
              </a:r>
              <a:endParaRPr lang="da-DK" dirty="0"/>
            </a:p>
          </p:txBody>
        </p:sp>
      </p:grpSp>
      <p:grpSp>
        <p:nvGrpSpPr>
          <p:cNvPr id="19" name="Group 18"/>
          <p:cNvGrpSpPr/>
          <p:nvPr/>
        </p:nvGrpSpPr>
        <p:grpSpPr>
          <a:xfrm>
            <a:off x="1206500" y="5090059"/>
            <a:ext cx="9923266" cy="1032591"/>
            <a:chOff x="1206500" y="5090059"/>
            <a:chExt cx="9923266" cy="1032591"/>
          </a:xfrm>
        </p:grpSpPr>
        <p:sp>
          <p:nvSpPr>
            <p:cNvPr id="6" name="Rectangle 5"/>
            <p:cNvSpPr/>
            <p:nvPr/>
          </p:nvSpPr>
          <p:spPr>
            <a:xfrm>
              <a:off x="1206500" y="5090059"/>
              <a:ext cx="4317998" cy="103259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5558946" y="5368872"/>
              <a:ext cx="5570820" cy="369332"/>
            </a:xfrm>
            <a:prstGeom prst="rect">
              <a:avLst/>
            </a:prstGeom>
          </p:spPr>
          <p:txBody>
            <a:bodyPr wrap="none">
              <a:spAutoFit/>
            </a:bodyPr>
            <a:lstStyle/>
            <a:p>
              <a:r>
                <a:rPr lang="da-DK" b="1" dirty="0"/>
                <a:t>Trivielt base case: Subarrayet består af 1 element</a:t>
              </a:r>
              <a:endParaRPr lang="da-DK" dirty="0"/>
            </a:p>
          </p:txBody>
        </p:sp>
      </p:gr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079" y="1384300"/>
            <a:ext cx="4264096" cy="3553413"/>
          </a:xfrm>
          <a:prstGeom prst="rect">
            <a:avLst/>
          </a:prstGeom>
        </p:spPr>
      </p:pic>
    </p:spTree>
    <p:extLst>
      <p:ext uri="{BB962C8B-B14F-4D97-AF65-F5344CB8AC3E}">
        <p14:creationId xmlns:p14="http://schemas.microsoft.com/office/powerpoint/2010/main" val="81506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le 2"/>
          <p:cNvSpPr>
            <a:spLocks noGrp="1"/>
          </p:cNvSpPr>
          <p:nvPr>
            <p:ph type="title"/>
          </p:nvPr>
        </p:nvSpPr>
        <p:spPr/>
        <p:txBody>
          <a:bodyPr/>
          <a:lstStyle/>
          <a:p>
            <a:r>
              <a:rPr lang="da-DK" dirty="0" err="1"/>
              <a:t>Merge</a:t>
            </a:r>
            <a:r>
              <a:rPr lang="da-DK" dirty="0"/>
              <a:t> Sort - Baggrund</a:t>
            </a:r>
          </a:p>
        </p:txBody>
      </p:sp>
      <p:sp>
        <p:nvSpPr>
          <p:cNvPr id="4" name="Text Placeholder 3"/>
          <p:cNvSpPr>
            <a:spLocks noGrp="1"/>
          </p:cNvSpPr>
          <p:nvPr>
            <p:ph type="body" sz="quarter" idx="12"/>
          </p:nvPr>
        </p:nvSpPr>
        <p:spPr>
          <a:xfrm>
            <a:off x="587375" y="2065337"/>
            <a:ext cx="4848225" cy="3703696"/>
          </a:xfrm>
        </p:spPr>
        <p:txBody>
          <a:bodyPr>
            <a:normAutofit/>
          </a:bodyPr>
          <a:lstStyle/>
          <a:p>
            <a:r>
              <a:rPr lang="da-DK" sz="2000" dirty="0"/>
              <a:t>John von Neumann</a:t>
            </a:r>
          </a:p>
          <a:p>
            <a:r>
              <a:rPr lang="da-DK" sz="2000" dirty="0"/>
              <a:t>En af de første sorteringsalgoritmer implementeret i en computer (ca. 1945)</a:t>
            </a:r>
          </a:p>
          <a:p>
            <a:r>
              <a:rPr lang="da-DK" sz="2000" dirty="0"/>
              <a:t>Stadig en af de mest brugte sorteringsalgoritmer</a:t>
            </a:r>
          </a:p>
        </p:txBody>
      </p:sp>
      <p:pic>
        <p:nvPicPr>
          <p:cNvPr id="2050" name="Picture 2" descr="Image result for john von neumann merge s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612" y="721850"/>
            <a:ext cx="2832252" cy="23602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781" y="3164261"/>
            <a:ext cx="4453915" cy="2522571"/>
          </a:xfrm>
          <a:prstGeom prst="rect">
            <a:avLst/>
          </a:prstGeom>
        </p:spPr>
      </p:pic>
    </p:spTree>
    <p:extLst>
      <p:ext uri="{BB962C8B-B14F-4D97-AF65-F5344CB8AC3E}">
        <p14:creationId xmlns:p14="http://schemas.microsoft.com/office/powerpoint/2010/main" val="181364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2.xml><?xml version="1.0" encoding="utf-8"?>
<ds:datastoreItem xmlns:ds="http://schemas.openxmlformats.org/officeDocument/2006/customXml" ds:itemID="{26ED49AB-59DE-4FF7-9348-60B6F5ACD27D}">
  <ds:schemaRef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http://www.w3.org/XML/1998/namespace"/>
    <ds:schemaRef ds:uri="bfb3083c-c57b-4611-a9bc-f653d3097a5f"/>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AAU 16_9 (EN)</Template>
  <TotalTime>11185</TotalTime>
  <Words>2763</Words>
  <Application>Microsoft Office PowerPoint</Application>
  <PresentationFormat>Widescreen</PresentationFormat>
  <Paragraphs>371</Paragraphs>
  <Slides>52</Slides>
  <Notes>0</Notes>
  <HiddenSlides>12</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52</vt:i4>
      </vt:variant>
    </vt:vector>
  </HeadingPairs>
  <TitlesOfParts>
    <vt:vector size="59" baseType="lpstr">
      <vt:lpstr>Arial</vt:lpstr>
      <vt:lpstr>Arial Black</vt:lpstr>
      <vt:lpstr>Calibri</vt:lpstr>
      <vt:lpstr>Courier New</vt:lpstr>
      <vt:lpstr>AAU PowerPoint</vt:lpstr>
      <vt:lpstr>AAU PowerPoint - Blue</vt:lpstr>
      <vt:lpstr>1_AAU PowerPoint</vt:lpstr>
      <vt:lpstr>Divide and Conquer:  Master Method for Recurrences  Algorithms and Data Structures, ALG, F23, Lecture 03</vt:lpstr>
      <vt:lpstr>Opdateringer</vt:lpstr>
      <vt:lpstr>Dagens struktur</vt:lpstr>
      <vt:lpstr>Forelæsningernes emner</vt:lpstr>
      <vt:lpstr>Outline</vt:lpstr>
      <vt:lpstr>Læringsmål</vt:lpstr>
      <vt:lpstr>Divide and Conquer: Intuition</vt:lpstr>
      <vt:lpstr>Eksempel: Binærsøgning</vt:lpstr>
      <vt:lpstr>Merge Sort - Baggrund</vt:lpstr>
      <vt:lpstr>Sorteringsproblemet 🤯</vt:lpstr>
      <vt:lpstr>Merge Sort</vt:lpstr>
      <vt:lpstr>Merge Sort –  The Basics</vt:lpstr>
      <vt:lpstr>Merge Sort: Eksempel</vt:lpstr>
      <vt:lpstr>Merge i Merge Sort</vt:lpstr>
      <vt:lpstr>Merge</vt:lpstr>
      <vt:lpstr>Merge pseudokode</vt:lpstr>
      <vt:lpstr>Merge pseudokode</vt:lpstr>
      <vt:lpstr>Merge pseudokode</vt:lpstr>
      <vt:lpstr>Merge pseudokode</vt:lpstr>
      <vt:lpstr>Merge eksempel 2</vt:lpstr>
      <vt:lpstr>Merge: Runtime Analysis</vt:lpstr>
      <vt:lpstr>Merge - Korrekthed </vt:lpstr>
      <vt:lpstr>PowerPoint Presentation</vt:lpstr>
      <vt:lpstr>Merge: Initialisering</vt:lpstr>
      <vt:lpstr>Merge: Maintenance</vt:lpstr>
      <vt:lpstr>Merge: Termination</vt:lpstr>
      <vt:lpstr>Case Time – frem til ????</vt:lpstr>
      <vt:lpstr>Case time – 20 min </vt:lpstr>
      <vt:lpstr>Case – Recap </vt:lpstr>
      <vt:lpstr>Merge sort: Running time</vt:lpstr>
      <vt:lpstr>Recurrence +  recursion tree metoden </vt:lpstr>
      <vt:lpstr>Generelt rammeverk for divide and conquer</vt:lpstr>
      <vt:lpstr>Quiz 3 – 15 minutter</vt:lpstr>
      <vt:lpstr>Quiz 3 Recap</vt:lpstr>
      <vt:lpstr>Recurrences</vt:lpstr>
      <vt:lpstr>Recurrences: Merge sort</vt:lpstr>
      <vt:lpstr>Recurrences: Insertion Sort</vt:lpstr>
      <vt:lpstr>Recurrences: Andre Former</vt:lpstr>
      <vt:lpstr>Hvordan løser man en recurrence?</vt:lpstr>
      <vt:lpstr>Master Method</vt:lpstr>
      <vt:lpstr>Master Theorem</vt:lpstr>
      <vt:lpstr>Master Theorem - Cases</vt:lpstr>
      <vt:lpstr>Hvordan bruger vi Master Theorem</vt:lpstr>
      <vt:lpstr>Eksempel 1</vt:lpstr>
      <vt:lpstr>Eksempel 2</vt:lpstr>
      <vt:lpstr>Case 2 – 20 min Case til ?????</vt:lpstr>
      <vt:lpstr>Case 2 Recap / Eksempel 3</vt:lpstr>
      <vt:lpstr>Dagens temaer</vt:lpstr>
      <vt:lpstr>Dagens Opgaver</vt:lpstr>
      <vt:lpstr>Dagens Opgaver</vt:lpstr>
      <vt:lpstr>Dagens Opgaver</vt:lpstr>
      <vt:lpstr>Evaluering</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Sorting Algorithms  (ALG, Spring 2021, Algorithms and Data Structures)</dc:title>
  <dc:creator>Johannes Bjerva</dc:creator>
  <cp:lastModifiedBy>Johannes Bjerva</cp:lastModifiedBy>
  <cp:revision>179</cp:revision>
  <cp:lastPrinted>2017-03-09T03:48:56Z</cp:lastPrinted>
  <dcterms:created xsi:type="dcterms:W3CDTF">2021-01-19T07:16:12Z</dcterms:created>
  <dcterms:modified xsi:type="dcterms:W3CDTF">2023-03-16T06:50:37Z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